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314" r:id="rId6"/>
    <p:sldId id="258" r:id="rId7"/>
    <p:sldId id="259" r:id="rId8"/>
    <p:sldId id="268" r:id="rId9"/>
    <p:sldId id="307" r:id="rId10"/>
    <p:sldId id="260" r:id="rId11"/>
    <p:sldId id="278" r:id="rId12"/>
    <p:sldId id="292" r:id="rId13"/>
    <p:sldId id="322" r:id="rId14"/>
    <p:sldId id="317" r:id="rId15"/>
    <p:sldId id="318" r:id="rId16"/>
    <p:sldId id="261" r:id="rId17"/>
    <p:sldId id="311" r:id="rId18"/>
    <p:sldId id="312" r:id="rId19"/>
    <p:sldId id="323" r:id="rId20"/>
    <p:sldId id="313" r:id="rId21"/>
    <p:sldId id="310" r:id="rId22"/>
    <p:sldId id="315" r:id="rId23"/>
    <p:sldId id="264" r:id="rId24"/>
    <p:sldId id="262" r:id="rId25"/>
    <p:sldId id="316" r:id="rId26"/>
    <p:sldId id="265" r:id="rId27"/>
    <p:sldId id="272" r:id="rId28"/>
    <p:sldId id="303" r:id="rId29"/>
    <p:sldId id="276" r:id="rId30"/>
    <p:sldId id="304" r:id="rId31"/>
    <p:sldId id="302" r:id="rId32"/>
    <p:sldId id="267"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gron, Fredeswinda" initials="NF" lastIdx="6" clrIdx="0">
    <p:extLst>
      <p:ext uri="{19B8F6BF-5375-455C-9EA6-DF929625EA0E}">
        <p15:presenceInfo xmlns:p15="http://schemas.microsoft.com/office/powerpoint/2012/main" userId="S::NEGRONF@METROPLUS.ORG::28a0923e-0180-43ab-9340-2c89944a18d9" providerId="AD"/>
      </p:ext>
    </p:extLst>
  </p:cmAuthor>
  <p:cmAuthor id="2" name="Brown, Ghenette" initials="BG" lastIdx="2" clrIdx="1">
    <p:extLst>
      <p:ext uri="{19B8F6BF-5375-455C-9EA6-DF929625EA0E}">
        <p15:presenceInfo xmlns:p15="http://schemas.microsoft.com/office/powerpoint/2012/main" userId="S::BROWNGH@METROPLUS.ORG::154414f7-0d8e-4514-8378-0ddd74f95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9"/>
    <p:restoredTop sz="94694"/>
  </p:normalViewPr>
  <p:slideViewPr>
    <p:cSldViewPr snapToGrid="0" snapToObjects="1">
      <p:cViewPr varScale="1">
        <p:scale>
          <a:sx n="85" d="100"/>
          <a:sy n="85" d="100"/>
        </p:scale>
        <p:origin x="102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EBC0-925E-4BDF-AEF5-25E6969DE4E4}"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1C416-E184-40E1-A44C-8AF222B255BA}" type="slidenum">
              <a:rPr lang="en-US" smtClean="0"/>
              <a:t>‹#›</a:t>
            </a:fld>
            <a:endParaRPr lang="en-US"/>
          </a:p>
        </p:txBody>
      </p:sp>
    </p:spTree>
    <p:extLst>
      <p:ext uri="{BB962C8B-B14F-4D97-AF65-F5344CB8AC3E}">
        <p14:creationId xmlns:p14="http://schemas.microsoft.com/office/powerpoint/2010/main" val="13051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1C416-E184-40E1-A44C-8AF222B255BA}" type="slidenum">
              <a:rPr lang="en-US" smtClean="0"/>
              <a:t>2</a:t>
            </a:fld>
            <a:endParaRPr lang="en-US"/>
          </a:p>
        </p:txBody>
      </p:sp>
    </p:spTree>
    <p:extLst>
      <p:ext uri="{BB962C8B-B14F-4D97-AF65-F5344CB8AC3E}">
        <p14:creationId xmlns:p14="http://schemas.microsoft.com/office/powerpoint/2010/main" val="395930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1C416-E184-40E1-A44C-8AF222B255BA}" type="slidenum">
              <a:rPr lang="en-US" smtClean="0"/>
              <a:t>4</a:t>
            </a:fld>
            <a:endParaRPr lang="en-US"/>
          </a:p>
        </p:txBody>
      </p:sp>
    </p:spTree>
    <p:extLst>
      <p:ext uri="{BB962C8B-B14F-4D97-AF65-F5344CB8AC3E}">
        <p14:creationId xmlns:p14="http://schemas.microsoft.com/office/powerpoint/2010/main" val="231794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1C416-E184-40E1-A44C-8AF222B255BA}" type="slidenum">
              <a:rPr lang="en-US" smtClean="0"/>
              <a:t>12</a:t>
            </a:fld>
            <a:endParaRPr lang="en-US"/>
          </a:p>
        </p:txBody>
      </p:sp>
    </p:spTree>
    <p:extLst>
      <p:ext uri="{BB962C8B-B14F-4D97-AF65-F5344CB8AC3E}">
        <p14:creationId xmlns:p14="http://schemas.microsoft.com/office/powerpoint/2010/main" val="3217170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063D31-39F4-DD4A-9894-583583C082D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E2A37A09-0AC4-C648-85DB-FB3A00E0D68D}"/>
              </a:ext>
            </a:extLst>
          </p:cNvPr>
          <p:cNvSpPr/>
          <p:nvPr userDrawn="1"/>
        </p:nvSpPr>
        <p:spPr>
          <a:xfrm>
            <a:off x="0" y="6075776"/>
            <a:ext cx="12192000" cy="782224"/>
          </a:xfrm>
          <a:prstGeom prst="rect">
            <a:avLst/>
          </a:prstGeom>
          <a:solidFill>
            <a:schemeClr val="accent4">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32DF2-2CE8-1C4F-BE77-3F3BD13D35AD}"/>
              </a:ext>
            </a:extLst>
          </p:cNvPr>
          <p:cNvSpPr>
            <a:spLocks noGrp="1"/>
          </p:cNvSpPr>
          <p:nvPr>
            <p:ph type="ctrTitle"/>
          </p:nvPr>
        </p:nvSpPr>
        <p:spPr>
          <a:xfrm>
            <a:off x="0" y="720725"/>
            <a:ext cx="12192000" cy="879475"/>
          </a:xfrm>
          <a:solidFill>
            <a:schemeClr val="accent4">
              <a:lumMod val="75000"/>
            </a:schemeClr>
          </a:solidFill>
        </p:spPr>
        <p:txBody>
          <a:bodyPr wrap="none" lIns="457200" tIns="91440" rIns="457200" bIns="0" anchor="ctr">
            <a:normAutofit/>
          </a:bodyPr>
          <a:lstStyle>
            <a:lvl1pPr algn="ctr">
              <a:defRPr sz="4400" b="1" i="0" cap="all" baseline="0">
                <a:solidFill>
                  <a:schemeClr val="tx1"/>
                </a:solidFill>
                <a:effectLst>
                  <a:outerShdw blurRad="139700" dist="38100" dir="2700000" algn="tl" rotWithShape="0">
                    <a:prstClr val="black">
                      <a:alpha val="40000"/>
                    </a:prstClr>
                  </a:outerShdw>
                </a:effectLst>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D4123065-50B8-5243-8271-0F42A5D9A6C5}"/>
              </a:ext>
            </a:extLst>
          </p:cNvPr>
          <p:cNvSpPr>
            <a:spLocks noGrp="1"/>
          </p:cNvSpPr>
          <p:nvPr>
            <p:ph type="subTitle" idx="1"/>
          </p:nvPr>
        </p:nvSpPr>
        <p:spPr>
          <a:xfrm>
            <a:off x="-1" y="1773238"/>
            <a:ext cx="12191999" cy="448468"/>
          </a:xfrm>
          <a:solidFill>
            <a:schemeClr val="bg1">
              <a:alpha val="31000"/>
            </a:schemeClr>
          </a:solidFill>
        </p:spPr>
        <p:txBody>
          <a:bodyPr lIns="457200" tIns="91440" rIns="457200" bIns="0"/>
          <a:lstStyle>
            <a:lvl1pPr marL="0" indent="0" algn="ctr">
              <a:buNone/>
              <a:defRPr sz="2400" b="0" i="0" cap="all" baseline="0">
                <a:effectLst>
                  <a:glow rad="330200">
                    <a:schemeClr val="bg1">
                      <a:alpha val="40000"/>
                    </a:schemeClr>
                  </a:glow>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87ABF69-96BC-1A49-8C3E-1130240FC720}"/>
              </a:ext>
            </a:extLst>
          </p:cNvPr>
          <p:cNvSpPr>
            <a:spLocks noGrp="1"/>
          </p:cNvSpPr>
          <p:nvPr>
            <p:ph type="dt" sz="half" idx="10"/>
          </p:nvPr>
        </p:nvSpPr>
        <p:spPr/>
        <p:txBody>
          <a:bodyPr/>
          <a:lstStyle/>
          <a:p>
            <a:fld id="{360C3F9A-10CE-430C-9955-AF10E5AEB6D6}" type="datetime1">
              <a:rPr lang="en-US" smtClean="0"/>
              <a:t>4/19/2021</a:t>
            </a:fld>
            <a:endParaRPr lang="en-US"/>
          </a:p>
        </p:txBody>
      </p:sp>
      <p:sp>
        <p:nvSpPr>
          <p:cNvPr id="6" name="Slide Number Placeholder 5">
            <a:extLst>
              <a:ext uri="{FF2B5EF4-FFF2-40B4-BE49-F238E27FC236}">
                <a16:creationId xmlns:a16="http://schemas.microsoft.com/office/drawing/2014/main" id="{F06F29D1-1FE0-CA4E-8D60-C4D2DFFA9BCA}"/>
              </a:ext>
            </a:extLst>
          </p:cNvPr>
          <p:cNvSpPr>
            <a:spLocks noGrp="1"/>
          </p:cNvSpPr>
          <p:nvPr>
            <p:ph type="sldNum" sz="quarter" idx="12"/>
          </p:nvPr>
        </p:nvSpPr>
        <p:spPr/>
        <p:txBody>
          <a:bodyPr/>
          <a:lstStyle/>
          <a:p>
            <a:fld id="{157C3A33-8797-B644-A994-F09AF5F50374}" type="slidenum">
              <a:rPr lang="en-US" smtClean="0"/>
              <a:t>‹#›</a:t>
            </a:fld>
            <a:endParaRPr lang="en-US"/>
          </a:p>
        </p:txBody>
      </p:sp>
      <p:pic>
        <p:nvPicPr>
          <p:cNvPr id="9" name="Picture 8">
            <a:extLst>
              <a:ext uri="{FF2B5EF4-FFF2-40B4-BE49-F238E27FC236}">
                <a16:creationId xmlns:a16="http://schemas.microsoft.com/office/drawing/2014/main" id="{2324987A-9CE2-9244-B86B-A9DFD5458AD4}"/>
              </a:ext>
            </a:extLst>
          </p:cNvPr>
          <p:cNvPicPr>
            <a:picLocks noChangeAspect="1"/>
          </p:cNvPicPr>
          <p:nvPr userDrawn="1"/>
        </p:nvPicPr>
        <p:blipFill>
          <a:blip r:embed="rId3"/>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87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B937-6E79-4B44-8478-E7E0CE0558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7A9DC-F392-4A48-8B87-2DBFB0B0E0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F87-4657-564E-8A73-D1D0BD544166}"/>
              </a:ext>
            </a:extLst>
          </p:cNvPr>
          <p:cNvSpPr>
            <a:spLocks noGrp="1"/>
          </p:cNvSpPr>
          <p:nvPr>
            <p:ph type="dt" sz="half" idx="10"/>
          </p:nvPr>
        </p:nvSpPr>
        <p:spPr/>
        <p:txBody>
          <a:bodyPr/>
          <a:lstStyle/>
          <a:p>
            <a:fld id="{272D0DF7-ABA1-47E3-98F2-43B123170B2D}" type="datetime1">
              <a:rPr lang="en-US" smtClean="0"/>
              <a:t>4/19/2021</a:t>
            </a:fld>
            <a:endParaRPr lang="en-US"/>
          </a:p>
        </p:txBody>
      </p:sp>
      <p:sp>
        <p:nvSpPr>
          <p:cNvPr id="6" name="Slide Number Placeholder 5">
            <a:extLst>
              <a:ext uri="{FF2B5EF4-FFF2-40B4-BE49-F238E27FC236}">
                <a16:creationId xmlns:a16="http://schemas.microsoft.com/office/drawing/2014/main" id="{1C024FAC-4A24-8443-95EA-B92F7B6ECD56}"/>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50076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F87A7-66F8-2244-88FC-95D3186D99B6}"/>
              </a:ext>
            </a:extLst>
          </p:cNvPr>
          <p:cNvSpPr>
            <a:spLocks noGrp="1"/>
          </p:cNvSpPr>
          <p:nvPr>
            <p:ph type="title" orient="vert"/>
          </p:nvPr>
        </p:nvSpPr>
        <p:spPr>
          <a:xfrm>
            <a:off x="8724900" y="365125"/>
            <a:ext cx="2628900" cy="558561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645AD-1573-D64C-8DCB-05DAEF6F92E9}"/>
              </a:ext>
            </a:extLst>
          </p:cNvPr>
          <p:cNvSpPr>
            <a:spLocks noGrp="1"/>
          </p:cNvSpPr>
          <p:nvPr>
            <p:ph type="body" orient="vert" idx="1"/>
          </p:nvPr>
        </p:nvSpPr>
        <p:spPr>
          <a:xfrm>
            <a:off x="838200" y="365125"/>
            <a:ext cx="7734300" cy="5585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42DA-F157-454B-9DC7-BB64B19B3A40}"/>
              </a:ext>
            </a:extLst>
          </p:cNvPr>
          <p:cNvSpPr>
            <a:spLocks noGrp="1"/>
          </p:cNvSpPr>
          <p:nvPr>
            <p:ph type="dt" sz="half" idx="10"/>
          </p:nvPr>
        </p:nvSpPr>
        <p:spPr/>
        <p:txBody>
          <a:bodyPr/>
          <a:lstStyle/>
          <a:p>
            <a:fld id="{450EF704-A69F-46F3-A5BA-0BE8C876C307}" type="datetime1">
              <a:rPr lang="en-US" smtClean="0"/>
              <a:t>4/19/2021</a:t>
            </a:fld>
            <a:endParaRPr lang="en-US"/>
          </a:p>
        </p:txBody>
      </p:sp>
      <p:sp>
        <p:nvSpPr>
          <p:cNvPr id="6" name="Slide Number Placeholder 5">
            <a:extLst>
              <a:ext uri="{FF2B5EF4-FFF2-40B4-BE49-F238E27FC236}">
                <a16:creationId xmlns:a16="http://schemas.microsoft.com/office/drawing/2014/main" id="{C4F5C846-91AF-C74A-A078-63A62B9D9211}"/>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98491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1094"/>
            <a:ext cx="10515600" cy="474238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C537E2-16D3-40FF-9801-BBDC52A025DF}" type="datetime1">
              <a:rPr lang="en-US" smtClean="0"/>
              <a:t>4/19/2021</a:t>
            </a:fld>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57C3A33-8797-B644-A994-F09AF5F50374}" type="slidenum">
              <a:rPr lang="en-US" smtClean="0"/>
              <a:t>‹#›</a:t>
            </a:fld>
            <a:endParaRPr lang="en-US"/>
          </a:p>
        </p:txBody>
      </p:sp>
      <p:sp>
        <p:nvSpPr>
          <p:cNvPr id="7" name="Title Placeholder 1">
            <a:extLst>
              <a:ext uri="{FF2B5EF4-FFF2-40B4-BE49-F238E27FC236}">
                <a16:creationId xmlns:a16="http://schemas.microsoft.com/office/drawing/2014/main" id="{D5D2ECBA-252A-A940-8C9A-35D450A4264F}"/>
              </a:ext>
            </a:extLst>
          </p:cNvPr>
          <p:cNvSpPr txBox="1">
            <a:spLocks/>
          </p:cNvSpPr>
          <p:nvPr userDrawn="1"/>
        </p:nvSpPr>
        <p:spPr>
          <a:xfrm>
            <a:off x="1" y="217035"/>
            <a:ext cx="12192000" cy="879475"/>
          </a:xfrm>
          <a:prstGeom prst="rect">
            <a:avLst/>
          </a:prstGeom>
          <a:solidFill>
            <a:schemeClr val="accent4">
              <a:lumMod val="75000"/>
            </a:schemeClr>
          </a:solidFill>
        </p:spPr>
        <p:txBody>
          <a:bodyPr vert="horz" lIns="822960" tIns="45720" rIns="91440" bIns="0" rtlCol="0" anchor="ctr">
            <a:normAutofit/>
          </a:bodyPr>
          <a:lstStyle>
            <a:lvl1pPr algn="l" defTabSz="914400" rtl="0" eaLnBrk="1" latinLnBrk="0" hangingPunct="1">
              <a:lnSpc>
                <a:spcPct val="90000"/>
              </a:lnSpc>
              <a:spcBef>
                <a:spcPct val="0"/>
              </a:spcBef>
              <a:buNone/>
              <a:defRPr sz="4000" b="1" kern="1200">
                <a:solidFill>
                  <a:schemeClr val="tx1"/>
                </a:solidFill>
                <a:latin typeface="Helvetica" pitchFamily="2" charset="0"/>
                <a:ea typeface="+mj-ea"/>
                <a:cs typeface="+mj-cs"/>
              </a:defRPr>
            </a:lvl1pPr>
          </a:lstStyle>
          <a:p>
            <a:r>
              <a:rPr lang="en-US" sz="4000"/>
              <a:t>Click to edit Master title style</a:t>
            </a:r>
            <a:endParaRPr lang="en-US" sz="4000" dirty="0"/>
          </a:p>
        </p:txBody>
      </p:sp>
    </p:spTree>
    <p:extLst>
      <p:ext uri="{BB962C8B-B14F-4D97-AF65-F5344CB8AC3E}">
        <p14:creationId xmlns:p14="http://schemas.microsoft.com/office/powerpoint/2010/main" val="296266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F13C-B490-E44D-B42B-007BDF99B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4F554-D461-014A-B6A5-77C66B1BAF86}"/>
              </a:ext>
            </a:extLst>
          </p:cNvPr>
          <p:cNvSpPr>
            <a:spLocks noGrp="1"/>
          </p:cNvSpPr>
          <p:nvPr>
            <p:ph idx="1"/>
          </p:nvPr>
        </p:nvSpPr>
        <p:spPr>
          <a:xfrm>
            <a:off x="838200" y="1825625"/>
            <a:ext cx="10515600" cy="4053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FED78-824D-E446-A074-AF96386CA587}"/>
              </a:ext>
            </a:extLst>
          </p:cNvPr>
          <p:cNvSpPr>
            <a:spLocks noGrp="1"/>
          </p:cNvSpPr>
          <p:nvPr>
            <p:ph type="dt" sz="half" idx="10"/>
          </p:nvPr>
        </p:nvSpPr>
        <p:spPr/>
        <p:txBody>
          <a:bodyPr/>
          <a:lstStyle/>
          <a:p>
            <a:fld id="{E2861B0A-46A5-45FF-8CD0-90B6F3FDB245}" type="datetime1">
              <a:rPr lang="en-US" smtClean="0"/>
              <a:t>4/19/2021</a:t>
            </a:fld>
            <a:endParaRPr lang="en-US"/>
          </a:p>
        </p:txBody>
      </p:sp>
      <p:sp>
        <p:nvSpPr>
          <p:cNvPr id="6" name="Slide Number Placeholder 5">
            <a:extLst>
              <a:ext uri="{FF2B5EF4-FFF2-40B4-BE49-F238E27FC236}">
                <a16:creationId xmlns:a16="http://schemas.microsoft.com/office/drawing/2014/main" id="{84D107BD-477B-2141-89FE-4CA281F1BE71}"/>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319190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5DB-E2BA-204F-BB6F-1404A75D3817}"/>
              </a:ext>
            </a:extLst>
          </p:cNvPr>
          <p:cNvSpPr>
            <a:spLocks noGrp="1"/>
          </p:cNvSpPr>
          <p:nvPr>
            <p:ph type="title"/>
          </p:nvPr>
        </p:nvSpPr>
        <p:spPr>
          <a:xfrm>
            <a:off x="831850" y="1709738"/>
            <a:ext cx="10515600" cy="2852737"/>
          </a:xfrm>
        </p:spPr>
        <p:txBody>
          <a:bodyPr lIns="91440"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D5B9AC2-01BD-5C45-A4E3-447F36CA6A82}"/>
              </a:ext>
            </a:extLst>
          </p:cNvPr>
          <p:cNvSpPr>
            <a:spLocks noGrp="1"/>
          </p:cNvSpPr>
          <p:nvPr>
            <p:ph type="body" idx="1"/>
          </p:nvPr>
        </p:nvSpPr>
        <p:spPr>
          <a:xfrm>
            <a:off x="831850" y="4589463"/>
            <a:ext cx="10515600" cy="1500187"/>
          </a:xfrm>
        </p:spPr>
        <p:txBody>
          <a:bodyPr lIns="13716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3B1F618-E934-4044-A29C-10CFF001BEAD}"/>
              </a:ext>
            </a:extLst>
          </p:cNvPr>
          <p:cNvSpPr>
            <a:spLocks noGrp="1"/>
          </p:cNvSpPr>
          <p:nvPr>
            <p:ph type="dt" sz="half" idx="10"/>
          </p:nvPr>
        </p:nvSpPr>
        <p:spPr/>
        <p:txBody>
          <a:bodyPr/>
          <a:lstStyle/>
          <a:p>
            <a:fld id="{E222E29C-8844-4891-A279-43C396AF0EDA}" type="datetime1">
              <a:rPr lang="en-US" smtClean="0"/>
              <a:t>4/19/2021</a:t>
            </a:fld>
            <a:endParaRPr lang="en-US"/>
          </a:p>
        </p:txBody>
      </p:sp>
      <p:sp>
        <p:nvSpPr>
          <p:cNvPr id="6" name="Slide Number Placeholder 5">
            <a:extLst>
              <a:ext uri="{FF2B5EF4-FFF2-40B4-BE49-F238E27FC236}">
                <a16:creationId xmlns:a16="http://schemas.microsoft.com/office/drawing/2014/main" id="{454E8605-9100-A044-89E0-1709F891B098}"/>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386280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1FF2-876E-A64A-BEBE-DD905BF64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8C2EF-BB40-0E43-9E11-05E69EBD5A9F}"/>
              </a:ext>
            </a:extLst>
          </p:cNvPr>
          <p:cNvSpPr>
            <a:spLocks noGrp="1"/>
          </p:cNvSpPr>
          <p:nvPr>
            <p:ph sz="half" idx="1"/>
          </p:nvPr>
        </p:nvSpPr>
        <p:spPr>
          <a:xfrm>
            <a:off x="838200" y="1294108"/>
            <a:ext cx="5181600" cy="4613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E0EFADB-B118-EB46-B2E3-A04C0D94370E}"/>
              </a:ext>
            </a:extLst>
          </p:cNvPr>
          <p:cNvSpPr>
            <a:spLocks noGrp="1"/>
          </p:cNvSpPr>
          <p:nvPr>
            <p:ph sz="half" idx="2"/>
          </p:nvPr>
        </p:nvSpPr>
        <p:spPr>
          <a:xfrm>
            <a:off x="6172200" y="1294108"/>
            <a:ext cx="5181600" cy="4613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CBD3D-A2D5-D848-93C2-7C4CE22E3248}"/>
              </a:ext>
            </a:extLst>
          </p:cNvPr>
          <p:cNvSpPr>
            <a:spLocks noGrp="1"/>
          </p:cNvSpPr>
          <p:nvPr>
            <p:ph type="dt" sz="half" idx="10"/>
          </p:nvPr>
        </p:nvSpPr>
        <p:spPr/>
        <p:txBody>
          <a:bodyPr/>
          <a:lstStyle/>
          <a:p>
            <a:fld id="{B650C672-7E06-42A3-BF32-CC0351902CA8}" type="datetime1">
              <a:rPr lang="en-US" smtClean="0"/>
              <a:t>4/19/2021</a:t>
            </a:fld>
            <a:endParaRPr lang="en-US"/>
          </a:p>
        </p:txBody>
      </p:sp>
      <p:sp>
        <p:nvSpPr>
          <p:cNvPr id="7" name="Slide Number Placeholder 6">
            <a:extLst>
              <a:ext uri="{FF2B5EF4-FFF2-40B4-BE49-F238E27FC236}">
                <a16:creationId xmlns:a16="http://schemas.microsoft.com/office/drawing/2014/main" id="{87A67E33-C5D4-A74F-BE26-69259B9FAB1D}"/>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414654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3237-B786-E348-B12F-E7662E4412B3}"/>
              </a:ext>
            </a:extLst>
          </p:cNvPr>
          <p:cNvSpPr>
            <a:spLocks noGrp="1"/>
          </p:cNvSpPr>
          <p:nvPr>
            <p:ph type="title"/>
          </p:nvPr>
        </p:nvSpPr>
        <p:spPr>
          <a:xfrm>
            <a:off x="0" y="217030"/>
            <a:ext cx="12191998" cy="8794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E8E7AB-B0E5-8C4C-B294-FCDD664E16BD}"/>
              </a:ext>
            </a:extLst>
          </p:cNvPr>
          <p:cNvSpPr>
            <a:spLocks noGrp="1"/>
          </p:cNvSpPr>
          <p:nvPr>
            <p:ph type="body" idx="1"/>
          </p:nvPr>
        </p:nvSpPr>
        <p:spPr>
          <a:xfrm>
            <a:off x="839788" y="1316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CF415-74C4-3B4A-BFDE-E7964F32502F}"/>
              </a:ext>
            </a:extLst>
          </p:cNvPr>
          <p:cNvSpPr>
            <a:spLocks noGrp="1"/>
          </p:cNvSpPr>
          <p:nvPr>
            <p:ph sz="half" idx="2"/>
          </p:nvPr>
        </p:nvSpPr>
        <p:spPr>
          <a:xfrm>
            <a:off x="839788" y="2139950"/>
            <a:ext cx="5157787" cy="3749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1D49E14-8CB5-7444-9E17-0C227DA145DE}"/>
              </a:ext>
            </a:extLst>
          </p:cNvPr>
          <p:cNvSpPr>
            <a:spLocks noGrp="1"/>
          </p:cNvSpPr>
          <p:nvPr>
            <p:ph type="body" sz="quarter" idx="3"/>
          </p:nvPr>
        </p:nvSpPr>
        <p:spPr>
          <a:xfrm>
            <a:off x="6172200" y="1316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CAFEC-4B44-3E4E-BE0D-9B1CCE3054BE}"/>
              </a:ext>
            </a:extLst>
          </p:cNvPr>
          <p:cNvSpPr>
            <a:spLocks noGrp="1"/>
          </p:cNvSpPr>
          <p:nvPr>
            <p:ph sz="quarter" idx="4"/>
          </p:nvPr>
        </p:nvSpPr>
        <p:spPr>
          <a:xfrm>
            <a:off x="6172200" y="2139950"/>
            <a:ext cx="5183188" cy="3749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53CB1-4170-DE42-8F09-BE22EA424858}"/>
              </a:ext>
            </a:extLst>
          </p:cNvPr>
          <p:cNvSpPr>
            <a:spLocks noGrp="1"/>
          </p:cNvSpPr>
          <p:nvPr>
            <p:ph type="dt" sz="half" idx="10"/>
          </p:nvPr>
        </p:nvSpPr>
        <p:spPr/>
        <p:txBody>
          <a:bodyPr/>
          <a:lstStyle/>
          <a:p>
            <a:fld id="{2A1C499F-1DB2-407E-8916-EB0E6F1B9C95}" type="datetime1">
              <a:rPr lang="en-US" smtClean="0"/>
              <a:t>4/19/2021</a:t>
            </a:fld>
            <a:endParaRPr lang="en-US"/>
          </a:p>
        </p:txBody>
      </p:sp>
      <p:sp>
        <p:nvSpPr>
          <p:cNvPr id="9" name="Slide Number Placeholder 8">
            <a:extLst>
              <a:ext uri="{FF2B5EF4-FFF2-40B4-BE49-F238E27FC236}">
                <a16:creationId xmlns:a16="http://schemas.microsoft.com/office/drawing/2014/main" id="{7B2466CC-D79C-3648-8415-724F98B62BD7}"/>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56186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D0C7-EB8D-AB4F-849C-A73E2AB3D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69CD7A-2850-7942-B919-4401FEBB37B1}"/>
              </a:ext>
            </a:extLst>
          </p:cNvPr>
          <p:cNvSpPr>
            <a:spLocks noGrp="1"/>
          </p:cNvSpPr>
          <p:nvPr>
            <p:ph type="dt" sz="half" idx="10"/>
          </p:nvPr>
        </p:nvSpPr>
        <p:spPr/>
        <p:txBody>
          <a:bodyPr/>
          <a:lstStyle/>
          <a:p>
            <a:fld id="{1E48773C-8FE0-4DAB-B064-7E8598FFB948}" type="datetime1">
              <a:rPr lang="en-US" smtClean="0"/>
              <a:t>4/19/2021</a:t>
            </a:fld>
            <a:endParaRPr lang="en-US"/>
          </a:p>
        </p:txBody>
      </p:sp>
      <p:sp>
        <p:nvSpPr>
          <p:cNvPr id="5" name="Slide Number Placeholder 4">
            <a:extLst>
              <a:ext uri="{FF2B5EF4-FFF2-40B4-BE49-F238E27FC236}">
                <a16:creationId xmlns:a16="http://schemas.microsoft.com/office/drawing/2014/main" id="{84B6CE22-FB8D-D242-AFD3-862C54D6A063}"/>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40758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C814B-C707-704F-A886-D9BD8AE422F6}"/>
              </a:ext>
            </a:extLst>
          </p:cNvPr>
          <p:cNvSpPr>
            <a:spLocks noGrp="1"/>
          </p:cNvSpPr>
          <p:nvPr>
            <p:ph type="dt" sz="half" idx="10"/>
          </p:nvPr>
        </p:nvSpPr>
        <p:spPr/>
        <p:txBody>
          <a:bodyPr/>
          <a:lstStyle/>
          <a:p>
            <a:fld id="{0A79B7D1-CC74-440C-BCA0-F5126B350AC3}" type="datetime1">
              <a:rPr lang="en-US" smtClean="0"/>
              <a:t>4/19/2021</a:t>
            </a:fld>
            <a:endParaRPr lang="en-US"/>
          </a:p>
        </p:txBody>
      </p:sp>
      <p:sp>
        <p:nvSpPr>
          <p:cNvPr id="4" name="Slide Number Placeholder 3">
            <a:extLst>
              <a:ext uri="{FF2B5EF4-FFF2-40B4-BE49-F238E27FC236}">
                <a16:creationId xmlns:a16="http://schemas.microsoft.com/office/drawing/2014/main" id="{76D27BC9-B830-2845-AF80-25B16663D73E}"/>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358673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3BA3-E6D3-AC44-89E4-D1F70D0EA704}"/>
              </a:ext>
            </a:extLst>
          </p:cNvPr>
          <p:cNvSpPr>
            <a:spLocks noGrp="1"/>
          </p:cNvSpPr>
          <p:nvPr>
            <p:ph type="title"/>
          </p:nvPr>
        </p:nvSpPr>
        <p:spPr>
          <a:xfrm>
            <a:off x="839788" y="457200"/>
            <a:ext cx="3932237" cy="1433593"/>
          </a:xfrm>
        </p:spPr>
        <p:txBody>
          <a:bodyPr lIns="91440"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C2A005D-8040-D240-AE37-F061B2A9B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54944B-28DA-2F46-8DA8-A2933BD45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537D0-A8AB-C949-A376-33541BE2A184}"/>
              </a:ext>
            </a:extLst>
          </p:cNvPr>
          <p:cNvSpPr>
            <a:spLocks noGrp="1"/>
          </p:cNvSpPr>
          <p:nvPr>
            <p:ph type="dt" sz="half" idx="10"/>
          </p:nvPr>
        </p:nvSpPr>
        <p:spPr/>
        <p:txBody>
          <a:bodyPr/>
          <a:lstStyle/>
          <a:p>
            <a:fld id="{6CFDE45B-ED5A-415D-B8BC-53531CABF342}" type="datetime1">
              <a:rPr lang="en-US" smtClean="0"/>
              <a:t>4/19/2021</a:t>
            </a:fld>
            <a:endParaRPr lang="en-US"/>
          </a:p>
        </p:txBody>
      </p:sp>
      <p:sp>
        <p:nvSpPr>
          <p:cNvPr id="7" name="Slide Number Placeholder 6">
            <a:extLst>
              <a:ext uri="{FF2B5EF4-FFF2-40B4-BE49-F238E27FC236}">
                <a16:creationId xmlns:a16="http://schemas.microsoft.com/office/drawing/2014/main" id="{5813E6EE-36DD-1947-9FCA-0CD81D590C27}"/>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96353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6BE5-E364-7945-B725-BD4787538514}"/>
              </a:ext>
            </a:extLst>
          </p:cNvPr>
          <p:cNvSpPr>
            <a:spLocks noGrp="1"/>
          </p:cNvSpPr>
          <p:nvPr>
            <p:ph type="title"/>
          </p:nvPr>
        </p:nvSpPr>
        <p:spPr>
          <a:xfrm>
            <a:off x="839788" y="457200"/>
            <a:ext cx="3932237" cy="1449092"/>
          </a:xfrm>
        </p:spPr>
        <p:txBody>
          <a:bodyPr lIns="91440"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A9652FF-7FD2-EF47-AC62-C5900A246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261CC9-6835-8A46-92BB-BF9B0F863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E5CAB-9C4C-D24E-8CCC-1713441FCD1A}"/>
              </a:ext>
            </a:extLst>
          </p:cNvPr>
          <p:cNvSpPr>
            <a:spLocks noGrp="1"/>
          </p:cNvSpPr>
          <p:nvPr>
            <p:ph type="dt" sz="half" idx="10"/>
          </p:nvPr>
        </p:nvSpPr>
        <p:spPr/>
        <p:txBody>
          <a:bodyPr/>
          <a:lstStyle/>
          <a:p>
            <a:fld id="{7907A0AD-21E7-4072-BFC6-A607762322C7}" type="datetime1">
              <a:rPr lang="en-US" smtClean="0"/>
              <a:t>4/19/2021</a:t>
            </a:fld>
            <a:endParaRPr lang="en-US"/>
          </a:p>
        </p:txBody>
      </p:sp>
      <p:sp>
        <p:nvSpPr>
          <p:cNvPr id="7" name="Slide Number Placeholder 6">
            <a:extLst>
              <a:ext uri="{FF2B5EF4-FFF2-40B4-BE49-F238E27FC236}">
                <a16:creationId xmlns:a16="http://schemas.microsoft.com/office/drawing/2014/main" id="{C56A7737-7E4B-344A-B341-C7F49738E63C}"/>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141342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6FCDA1-B2C5-6548-B895-AF1321DBA8F4}"/>
              </a:ext>
            </a:extLst>
          </p:cNvPr>
          <p:cNvSpPr/>
          <p:nvPr userDrawn="1"/>
        </p:nvSpPr>
        <p:spPr>
          <a:xfrm>
            <a:off x="0" y="6075776"/>
            <a:ext cx="12192000" cy="782224"/>
          </a:xfrm>
          <a:prstGeom prst="rect">
            <a:avLst/>
          </a:prstGeom>
          <a:solidFill>
            <a:schemeClr val="accent4">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62E2E3B-5219-3949-8428-B3F1541178BD}"/>
              </a:ext>
            </a:extLst>
          </p:cNvPr>
          <p:cNvSpPr>
            <a:spLocks noGrp="1"/>
          </p:cNvSpPr>
          <p:nvPr>
            <p:ph type="title"/>
          </p:nvPr>
        </p:nvSpPr>
        <p:spPr>
          <a:xfrm>
            <a:off x="-1" y="217030"/>
            <a:ext cx="12191999" cy="879475"/>
          </a:xfrm>
          <a:prstGeom prst="rect">
            <a:avLst/>
          </a:prstGeom>
          <a:solidFill>
            <a:schemeClr val="accent4">
              <a:lumMod val="75000"/>
            </a:schemeClr>
          </a:solidFill>
        </p:spPr>
        <p:txBody>
          <a:bodyPr vert="horz" lIns="822960" tIns="45720" rIns="9144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8C0061-581B-AB4B-A0D5-1577C05A6DC5}"/>
              </a:ext>
            </a:extLst>
          </p:cNvPr>
          <p:cNvSpPr>
            <a:spLocks noGrp="1"/>
          </p:cNvSpPr>
          <p:nvPr>
            <p:ph type="body" idx="1"/>
          </p:nvPr>
        </p:nvSpPr>
        <p:spPr>
          <a:xfrm>
            <a:off x="838200" y="1377079"/>
            <a:ext cx="10515600" cy="44950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F25FD8-70C0-9542-9BE3-66CC489A3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pitchFamily="2" charset="0"/>
              </a:defRPr>
            </a:lvl1pPr>
          </a:lstStyle>
          <a:p>
            <a:fld id="{D51B277A-903C-460A-9429-6297D8C4DAFC}" type="datetime1">
              <a:rPr lang="en-US" smtClean="0"/>
              <a:t>4/19/2021</a:t>
            </a:fld>
            <a:endParaRPr lang="en-US" dirty="0"/>
          </a:p>
        </p:txBody>
      </p:sp>
      <p:sp>
        <p:nvSpPr>
          <p:cNvPr id="6" name="Slide Number Placeholder 5">
            <a:extLst>
              <a:ext uri="{FF2B5EF4-FFF2-40B4-BE49-F238E27FC236}">
                <a16:creationId xmlns:a16="http://schemas.microsoft.com/office/drawing/2014/main" id="{F55619E3-080A-F146-BF31-6788A6F3A0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pitchFamily="2" charset="0"/>
              </a:defRPr>
            </a:lvl1pPr>
          </a:lstStyle>
          <a:p>
            <a:fld id="{157C3A33-8797-B644-A994-F09AF5F50374}" type="slidenum">
              <a:rPr lang="en-US" smtClean="0"/>
              <a:pPr/>
              <a:t>‹#›</a:t>
            </a:fld>
            <a:endParaRPr lang="en-US" dirty="0"/>
          </a:p>
        </p:txBody>
      </p:sp>
      <p:pic>
        <p:nvPicPr>
          <p:cNvPr id="8" name="Picture 7">
            <a:extLst>
              <a:ext uri="{FF2B5EF4-FFF2-40B4-BE49-F238E27FC236}">
                <a16:creationId xmlns:a16="http://schemas.microsoft.com/office/drawing/2014/main" id="{A94F80D4-94FC-BC4F-BEF5-1C94E9A76825}"/>
              </a:ext>
            </a:extLst>
          </p:cNvPr>
          <p:cNvPicPr>
            <a:picLocks noChangeAspect="1"/>
          </p:cNvPicPr>
          <p:nvPr userDrawn="1"/>
        </p:nvPicPr>
        <p:blipFill>
          <a:blip r:embed="rId14"/>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94328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i="0" kern="1200">
          <a:solidFill>
            <a:schemeClr val="tx1"/>
          </a:solidFill>
          <a:effectLst>
            <a:outerShdw blurRad="127000" dist="38100" dir="2700000" algn="tl" rotWithShape="0">
              <a:prstClr val="black">
                <a:alpha val="40000"/>
              </a:prstClr>
            </a:outerShdw>
          </a:effectLst>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etroplus.org/provider/too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roviders.metroplus.org/" TargetMode="External"/><Relationship Id="rId2" Type="http://schemas.openxmlformats.org/officeDocument/2006/relationships/hyperlink" Target="http://www.metroplus.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childrensspecialservice@metroplu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metroplus.org/provider/too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networkrelations@metroplu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networkrelations@metroplus.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medny.org/" TargetMode="External"/><Relationship Id="rId2" Type="http://schemas.openxmlformats.org/officeDocument/2006/relationships/hyperlink" Target="http://providers.metroplus.org/"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C0E8-28E5-994E-9B0D-4797E7F9B302}"/>
              </a:ext>
            </a:extLst>
          </p:cNvPr>
          <p:cNvSpPr>
            <a:spLocks noGrp="1"/>
          </p:cNvSpPr>
          <p:nvPr>
            <p:ph type="ctrTitle"/>
          </p:nvPr>
        </p:nvSpPr>
        <p:spPr/>
        <p:txBody>
          <a:bodyPr/>
          <a:lstStyle/>
          <a:p>
            <a:r>
              <a:rPr lang="en-US" dirty="0"/>
              <a:t>METROPLUS HEALTH PLAN</a:t>
            </a:r>
          </a:p>
        </p:txBody>
      </p:sp>
      <p:sp>
        <p:nvSpPr>
          <p:cNvPr id="3" name="Subtitle 2">
            <a:extLst>
              <a:ext uri="{FF2B5EF4-FFF2-40B4-BE49-F238E27FC236}">
                <a16:creationId xmlns:a16="http://schemas.microsoft.com/office/drawing/2014/main" id="{05FBB2A9-8A53-E54B-B04C-23C573383DB7}"/>
              </a:ext>
            </a:extLst>
          </p:cNvPr>
          <p:cNvSpPr>
            <a:spLocks noGrp="1"/>
          </p:cNvSpPr>
          <p:nvPr>
            <p:ph type="subTitle" idx="1"/>
          </p:nvPr>
        </p:nvSpPr>
        <p:spPr>
          <a:xfrm>
            <a:off x="1" y="1773238"/>
            <a:ext cx="12191999" cy="448468"/>
          </a:xfrm>
        </p:spPr>
        <p:txBody>
          <a:bodyPr>
            <a:noAutofit/>
          </a:bodyPr>
          <a:lstStyle/>
          <a:p>
            <a:r>
              <a:rPr lang="en-US" sz="2800" b="1" dirty="0"/>
              <a:t>PROVIDER TRAINING GUIDE FOR VFCA</a:t>
            </a:r>
          </a:p>
        </p:txBody>
      </p:sp>
      <p:sp>
        <p:nvSpPr>
          <p:cNvPr id="4" name="Slide Number Placeholder 3">
            <a:extLst>
              <a:ext uri="{FF2B5EF4-FFF2-40B4-BE49-F238E27FC236}">
                <a16:creationId xmlns:a16="http://schemas.microsoft.com/office/drawing/2014/main" id="{E213DD53-B6C3-4545-B692-66E71603998B}"/>
              </a:ext>
            </a:extLst>
          </p:cNvPr>
          <p:cNvSpPr>
            <a:spLocks noGrp="1"/>
          </p:cNvSpPr>
          <p:nvPr>
            <p:ph type="sldNum" sz="quarter" idx="12"/>
          </p:nvPr>
        </p:nvSpPr>
        <p:spPr/>
        <p:txBody>
          <a:bodyPr/>
          <a:lstStyle/>
          <a:p>
            <a:fld id="{157C3A33-8797-B644-A994-F09AF5F50374}" type="slidenum">
              <a:rPr lang="en-US" smtClean="0"/>
              <a:t>1</a:t>
            </a:fld>
            <a:endParaRPr lang="en-US"/>
          </a:p>
        </p:txBody>
      </p:sp>
    </p:spTree>
    <p:extLst>
      <p:ext uri="{BB962C8B-B14F-4D97-AF65-F5344CB8AC3E}">
        <p14:creationId xmlns:p14="http://schemas.microsoft.com/office/powerpoint/2010/main" val="63792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06027" y="1199065"/>
            <a:ext cx="10972799" cy="4568238"/>
          </a:xfrm>
          <a:prstGeom prst="rect">
            <a:avLst/>
          </a:prstGeom>
        </p:spPr>
        <p:txBody>
          <a:bodyPr vert="horz" wrap="square" lIns="0" tIns="0" rIns="0" bIns="0" rtlCol="0">
            <a:spAutoFit/>
          </a:bodyPr>
          <a:lstStyle/>
          <a:p>
            <a:pPr marL="354106" marR="379900" indent="-342900">
              <a:lnSpc>
                <a:spcPct val="110000"/>
              </a:lnSpc>
              <a:buFont typeface="Wingdings" panose="05000000000000000000" pitchFamily="2" charset="2"/>
              <a:buChar char="q"/>
              <a:tabLst>
                <a:tab pos="252706" algn="l"/>
                <a:tab pos="253266" algn="l"/>
              </a:tabLst>
            </a:pPr>
            <a:r>
              <a:rPr lang="en-US" sz="2200" spc="-4" dirty="0">
                <a:latin typeface="Arial"/>
                <a:cs typeface="Arial"/>
              </a:rPr>
              <a:t>MetroPlus Health Plan </a:t>
            </a:r>
            <a:r>
              <a:rPr sz="2200" spc="-4" dirty="0">
                <a:latin typeface="Arial"/>
                <a:cs typeface="Arial"/>
              </a:rPr>
              <a:t>does </a:t>
            </a:r>
            <a:r>
              <a:rPr sz="2200" b="1" spc="-4" dirty="0">
                <a:latin typeface="Arial"/>
                <a:cs typeface="Arial"/>
              </a:rPr>
              <a:t>not </a:t>
            </a:r>
            <a:r>
              <a:rPr sz="2200" spc="-4" dirty="0">
                <a:latin typeface="Arial"/>
                <a:cs typeface="Arial"/>
              </a:rPr>
              <a:t>require authorization or  notification </a:t>
            </a:r>
            <a:r>
              <a:rPr sz="2200" dirty="0">
                <a:latin typeface="Arial"/>
                <a:cs typeface="Arial"/>
              </a:rPr>
              <a:t>for </a:t>
            </a:r>
            <a:r>
              <a:rPr sz="2200" spc="-4" dirty="0">
                <a:latin typeface="Arial"/>
                <a:cs typeface="Arial"/>
              </a:rPr>
              <a:t>any </a:t>
            </a:r>
            <a:r>
              <a:rPr sz="2200" dirty="0">
                <a:latin typeface="Arial"/>
                <a:cs typeface="Arial"/>
              </a:rPr>
              <a:t>of the </a:t>
            </a:r>
            <a:r>
              <a:rPr sz="2200" spc="-4" dirty="0">
                <a:latin typeface="Arial"/>
                <a:cs typeface="Arial"/>
              </a:rPr>
              <a:t>six Children and Family </a:t>
            </a:r>
            <a:r>
              <a:rPr sz="2200" spc="-9" dirty="0">
                <a:latin typeface="Arial"/>
                <a:cs typeface="Arial"/>
              </a:rPr>
              <a:t>Treatment  </a:t>
            </a:r>
            <a:r>
              <a:rPr sz="2200" spc="-4" dirty="0">
                <a:latin typeface="Arial"/>
                <a:cs typeface="Arial"/>
              </a:rPr>
              <a:t>Support Services</a:t>
            </a:r>
            <a:r>
              <a:rPr sz="2200" spc="-9" dirty="0">
                <a:latin typeface="Arial"/>
                <a:cs typeface="Arial"/>
              </a:rPr>
              <a:t> </a:t>
            </a:r>
            <a:r>
              <a:rPr sz="2200" spc="-4" dirty="0">
                <a:latin typeface="Arial"/>
                <a:cs typeface="Arial"/>
              </a:rPr>
              <a:t>(CFTSS</a:t>
            </a:r>
            <a:r>
              <a:rPr lang="en-US" sz="2200" spc="-4" dirty="0">
                <a:latin typeface="Arial"/>
                <a:cs typeface="Arial"/>
              </a:rPr>
              <a:t>)</a:t>
            </a:r>
          </a:p>
          <a:p>
            <a:pPr marL="354106" marR="379900" indent="-342900">
              <a:lnSpc>
                <a:spcPct val="110000"/>
              </a:lnSpc>
              <a:buFont typeface="Wingdings" panose="05000000000000000000" pitchFamily="2" charset="2"/>
              <a:buChar char="q"/>
              <a:tabLst>
                <a:tab pos="252706" algn="l"/>
                <a:tab pos="253266" algn="l"/>
              </a:tabLst>
            </a:pPr>
            <a:r>
              <a:rPr lang="en-US" sz="2200" spc="-4" dirty="0">
                <a:latin typeface="Arial"/>
                <a:cs typeface="Arial"/>
              </a:rPr>
              <a:t>For Medical Authorization please refer to our authorization grid on our website </a:t>
            </a:r>
            <a:r>
              <a:rPr lang="en-US" sz="2200" b="1" u="sng"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2"/>
              </a:rPr>
              <a:t>https://www.metroplus.org/provider/tools</a:t>
            </a:r>
            <a:endParaRPr lang="en-US" sz="2200" b="1" dirty="0">
              <a:latin typeface="Helvetica" panose="020B0604020202020204" pitchFamily="34" charset="0"/>
              <a:cs typeface="Helvetica" panose="020B0604020202020204" pitchFamily="34" charset="0"/>
            </a:endParaRPr>
          </a:p>
          <a:p>
            <a:pPr marL="354106" marR="379900" indent="-342900">
              <a:lnSpc>
                <a:spcPct val="110000"/>
              </a:lnSpc>
              <a:buFont typeface="Wingdings" panose="05000000000000000000" pitchFamily="2" charset="2"/>
              <a:buChar char="q"/>
              <a:tabLst>
                <a:tab pos="252706" algn="l"/>
                <a:tab pos="253266" algn="l"/>
              </a:tabLst>
            </a:pPr>
            <a:r>
              <a:rPr sz="2200" spc="-4" dirty="0">
                <a:latin typeface="Arial"/>
                <a:cs typeface="Arial"/>
              </a:rPr>
              <a:t>No utilization management</a:t>
            </a:r>
            <a:r>
              <a:rPr lang="en-US" sz="2200" spc="-4" dirty="0">
                <a:latin typeface="Arial"/>
                <a:cs typeface="Arial"/>
              </a:rPr>
              <a:t> </a:t>
            </a:r>
            <a:r>
              <a:rPr sz="2200" spc="-4" dirty="0">
                <a:latin typeface="Arial"/>
                <a:cs typeface="Arial"/>
              </a:rPr>
              <a:t>will </a:t>
            </a:r>
            <a:r>
              <a:rPr sz="2200" dirty="0">
                <a:latin typeface="Arial"/>
                <a:cs typeface="Arial"/>
              </a:rPr>
              <a:t>be</a:t>
            </a:r>
            <a:r>
              <a:rPr lang="en-US" sz="2200" dirty="0">
                <a:latin typeface="Arial"/>
                <a:cs typeface="Arial"/>
              </a:rPr>
              <a:t> </a:t>
            </a:r>
            <a:r>
              <a:rPr sz="2200" spc="-4" dirty="0">
                <a:latin typeface="Arial"/>
                <a:cs typeface="Arial"/>
              </a:rPr>
              <a:t>conducted</a:t>
            </a:r>
            <a:r>
              <a:rPr lang="en-US" sz="2200" spc="-4" dirty="0">
                <a:latin typeface="Arial"/>
                <a:cs typeface="Arial"/>
              </a:rPr>
              <a:t> for:</a:t>
            </a:r>
          </a:p>
          <a:p>
            <a:pPr marL="811306" marR="379900" lvl="1" indent="-342900">
              <a:lnSpc>
                <a:spcPct val="110000"/>
              </a:lnSpc>
              <a:buFont typeface="Wingdings" panose="05000000000000000000" pitchFamily="2" charset="2"/>
              <a:buChar char="q"/>
              <a:tabLst>
                <a:tab pos="252706" algn="l"/>
                <a:tab pos="253266" algn="l"/>
              </a:tabLst>
            </a:pPr>
            <a:r>
              <a:rPr lang="en-US" sz="2200" dirty="0">
                <a:latin typeface="Arial"/>
                <a:cs typeface="Arial"/>
              </a:rPr>
              <a:t>CLHRS provided by a 29-I Health Facility with which an enrollee is placed; or</a:t>
            </a:r>
          </a:p>
          <a:p>
            <a:pPr marL="811306" marR="379900" lvl="1" indent="-342900">
              <a:lnSpc>
                <a:spcPct val="110000"/>
              </a:lnSpc>
              <a:buFont typeface="Wingdings" panose="05000000000000000000" pitchFamily="2" charset="2"/>
              <a:buChar char="q"/>
              <a:tabLst>
                <a:tab pos="252706" algn="l"/>
                <a:tab pos="253266" algn="l"/>
              </a:tabLst>
            </a:pPr>
            <a:r>
              <a:rPr lang="en-US" sz="2200" dirty="0">
                <a:latin typeface="Arial"/>
                <a:cs typeface="Arial"/>
              </a:rPr>
              <a:t>On any required assessment for a child/youth in foster care; mandated by OCFS or the LDSS; or ordered by a court.</a:t>
            </a:r>
          </a:p>
          <a:p>
            <a:pPr marL="354106" marR="109824" indent="-342900">
              <a:lnSpc>
                <a:spcPct val="110100"/>
              </a:lnSpc>
              <a:spcBef>
                <a:spcPts val="1024"/>
              </a:spcBef>
              <a:buFont typeface="Wingdings" panose="05000000000000000000" pitchFamily="2" charset="2"/>
              <a:buChar char="q"/>
              <a:tabLst>
                <a:tab pos="252706" algn="l"/>
                <a:tab pos="253266" algn="l"/>
              </a:tabLst>
            </a:pPr>
            <a:r>
              <a:rPr lang="en-US" sz="2200" spc="-4" dirty="0">
                <a:latin typeface="Arial"/>
                <a:cs typeface="Arial"/>
              </a:rPr>
              <a:t>For children in foster care transitioning to managed care on </a:t>
            </a:r>
            <a:r>
              <a:rPr lang="en-US" sz="2200" b="1" spc="-4" dirty="0">
                <a:latin typeface="Arial"/>
                <a:cs typeface="Arial"/>
              </a:rPr>
              <a:t>7/1/2021</a:t>
            </a:r>
            <a:r>
              <a:rPr lang="en-US" sz="2200" spc="-4" dirty="0">
                <a:latin typeface="Arial"/>
                <a:cs typeface="Arial"/>
              </a:rPr>
              <a:t>, MHP will facilitate continued access to requested services without interruption and without conducting utilization review for LTSS, HCBS, or OLHRS </a:t>
            </a:r>
            <a:r>
              <a:rPr lang="en-US" sz="2200" b="1" spc="-4" dirty="0">
                <a:latin typeface="Arial"/>
                <a:cs typeface="Arial"/>
              </a:rPr>
              <a:t>at least 180 days </a:t>
            </a:r>
            <a:r>
              <a:rPr lang="en-US" sz="2200" spc="-4" dirty="0">
                <a:latin typeface="Arial"/>
                <a:cs typeface="Arial"/>
              </a:rPr>
              <a:t>from the effective date of enrollment.</a:t>
            </a:r>
            <a:endParaRPr sz="2200" dirty="0">
              <a:latin typeface="Arial"/>
              <a:cs typeface="Arial"/>
            </a:endParaRPr>
          </a:p>
        </p:txBody>
      </p:sp>
      <p:sp>
        <p:nvSpPr>
          <p:cNvPr id="6" name="object 6"/>
          <p:cNvSpPr txBox="1">
            <a:spLocks noGrp="1"/>
          </p:cNvSpPr>
          <p:nvPr>
            <p:ph type="title"/>
          </p:nvPr>
        </p:nvSpPr>
        <p:spPr>
          <a:xfrm>
            <a:off x="0" y="122705"/>
            <a:ext cx="12192000" cy="615553"/>
          </a:xfrm>
          <a:prstGeom prst="rect">
            <a:avLst/>
          </a:prstGeom>
        </p:spPr>
        <p:txBody>
          <a:bodyPr vert="horz" wrap="square" lIns="0" tIns="0" rIns="0" bIns="0" rtlCol="0" anchor="ctr">
            <a:spAutoFit/>
          </a:bodyPr>
          <a:lstStyle/>
          <a:p>
            <a:pPr marL="11206" algn="ctr">
              <a:lnSpc>
                <a:spcPct val="100000"/>
              </a:lnSpc>
            </a:pPr>
            <a:r>
              <a:rPr sz="4000" spc="-35" dirty="0"/>
              <a:t>A</a:t>
            </a:r>
            <a:r>
              <a:rPr lang="en-US" sz="4000" spc="-35" dirty="0"/>
              <a:t>UTHORIZATION</a:t>
            </a:r>
            <a:r>
              <a:rPr sz="4000" spc="-35" dirty="0"/>
              <a:t>/N</a:t>
            </a:r>
            <a:r>
              <a:rPr lang="en-US" sz="4000" spc="-35" dirty="0"/>
              <a:t>OTIFICATION</a:t>
            </a:r>
            <a:r>
              <a:rPr sz="4000" spc="35" dirty="0"/>
              <a:t> </a:t>
            </a:r>
            <a:r>
              <a:rPr lang="en-US" sz="4000" spc="-35" dirty="0"/>
              <a:t>REQUIREMENTS</a:t>
            </a:r>
            <a:endParaRPr sz="4000" dirty="0"/>
          </a:p>
        </p:txBody>
      </p:sp>
      <p:sp>
        <p:nvSpPr>
          <p:cNvPr id="8" name="Slide Number Placeholder 7">
            <a:extLst>
              <a:ext uri="{FF2B5EF4-FFF2-40B4-BE49-F238E27FC236}">
                <a16:creationId xmlns:a16="http://schemas.microsoft.com/office/drawing/2014/main" id="{99B2A9F2-EEA9-4133-9066-B91B074EE2FA}"/>
              </a:ext>
            </a:extLst>
          </p:cNvPr>
          <p:cNvSpPr>
            <a:spLocks noGrp="1"/>
          </p:cNvSpPr>
          <p:nvPr>
            <p:ph type="sldNum" sz="quarter" idx="12"/>
          </p:nvPr>
        </p:nvSpPr>
        <p:spPr/>
        <p:txBody>
          <a:bodyPr/>
          <a:lstStyle/>
          <a:p>
            <a:fld id="{157C3A33-8797-B644-A994-F09AF5F5037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FF6E-8FF4-4484-B55C-5980FC14A073}"/>
              </a:ext>
            </a:extLst>
          </p:cNvPr>
          <p:cNvSpPr>
            <a:spLocks noGrp="1"/>
          </p:cNvSpPr>
          <p:nvPr>
            <p:ph type="title"/>
          </p:nvPr>
        </p:nvSpPr>
        <p:spPr/>
        <p:txBody>
          <a:bodyPr>
            <a:normAutofit fontScale="90000"/>
          </a:bodyPr>
          <a:lstStyle/>
          <a:p>
            <a:pPr algn="ctr"/>
            <a:r>
              <a:rPr lang="en-US" dirty="0"/>
              <a:t>METROPLUS WEBSITE &amp; PROVIDER PORTAL</a:t>
            </a:r>
          </a:p>
        </p:txBody>
      </p:sp>
      <p:sp>
        <p:nvSpPr>
          <p:cNvPr id="3" name="Content Placeholder 2">
            <a:extLst>
              <a:ext uri="{FF2B5EF4-FFF2-40B4-BE49-F238E27FC236}">
                <a16:creationId xmlns:a16="http://schemas.microsoft.com/office/drawing/2014/main" id="{8A5198C1-96B8-4381-BC25-E212BE71AD1C}"/>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sz="1600" dirty="0"/>
              <a:t>To register and access information 24/7 VISIT </a:t>
            </a:r>
            <a:r>
              <a:rPr lang="en-US" sz="1600" b="1" dirty="0">
                <a:solidFill>
                  <a:schemeClr val="accent2"/>
                </a:solidFill>
                <a:hlinkClick r:id="rId2">
                  <a:extLst>
                    <a:ext uri="{A12FA001-AC4F-418D-AE19-62706E023703}">
                      <ahyp:hlinkClr xmlns:ahyp="http://schemas.microsoft.com/office/drawing/2018/hyperlinkcolor" val="tx"/>
                    </a:ext>
                  </a:extLst>
                </a:hlinkClick>
              </a:rPr>
              <a:t>www.metroplus.org</a:t>
            </a:r>
            <a:r>
              <a:rPr lang="en-US" sz="1600" b="1" dirty="0">
                <a:solidFill>
                  <a:schemeClr val="accent2"/>
                </a:solidFill>
              </a:rPr>
              <a:t> </a:t>
            </a:r>
            <a:r>
              <a:rPr lang="en-US" sz="1600" dirty="0"/>
              <a:t>	</a:t>
            </a:r>
          </a:p>
          <a:p>
            <a:r>
              <a:rPr lang="en-US" sz="1600" dirty="0"/>
              <a:t>Provider Manual, Provider Newsletters</a:t>
            </a:r>
          </a:p>
          <a:p>
            <a:r>
              <a:rPr lang="en-US" sz="1600" dirty="0"/>
              <a:t>Benefits</a:t>
            </a:r>
          </a:p>
          <a:p>
            <a:r>
              <a:rPr lang="en-US" sz="1600" dirty="0"/>
              <a:t>Provider Search, Provider Directory (PDF)</a:t>
            </a:r>
          </a:p>
          <a:p>
            <a:pPr>
              <a:buFont typeface="Wingdings" panose="05000000000000000000" pitchFamily="2" charset="2"/>
              <a:buChar char="q"/>
            </a:pPr>
            <a:r>
              <a:rPr lang="en-US" sz="1600" dirty="0"/>
              <a:t>MetroPlus Provider Portal is a secure, HIPPA-compliant website that enables participating network providers to conduct online claims and authorization transactions accurately and efficiently, while providing them the opportunity to spend more time with who matters most-their patients.</a:t>
            </a:r>
          </a:p>
          <a:p>
            <a:pPr>
              <a:buFont typeface="Wingdings" panose="05000000000000000000" pitchFamily="2" charset="2"/>
              <a:buChar char="q"/>
            </a:pPr>
            <a:r>
              <a:rPr lang="en-US" sz="1600" b="1" dirty="0">
                <a:solidFill>
                  <a:schemeClr val="accent2"/>
                </a:solidFill>
              </a:rPr>
              <a:t>Once you register, you can access the Provider Portal to:</a:t>
            </a:r>
          </a:p>
          <a:p>
            <a:pPr>
              <a:buFont typeface="Courier New" panose="02070309020205020404" pitchFamily="49" charset="0"/>
              <a:buChar char="o"/>
            </a:pPr>
            <a:r>
              <a:rPr lang="en-US" sz="1600" dirty="0"/>
              <a:t>Verify member eligibility, coverages, and benefit documents</a:t>
            </a:r>
          </a:p>
          <a:p>
            <a:pPr>
              <a:buFont typeface="Courier New" panose="02070309020205020404" pitchFamily="49" charset="0"/>
              <a:buChar char="o"/>
            </a:pPr>
            <a:r>
              <a:rPr lang="en-US" sz="1600" dirty="0"/>
              <a:t>Submit batch claims, re-credentialing applications ,provider updates, and access Provider Orientation</a:t>
            </a:r>
          </a:p>
          <a:p>
            <a:pPr>
              <a:buFont typeface="Courier New" panose="02070309020205020404" pitchFamily="49" charset="0"/>
              <a:buChar char="o"/>
            </a:pPr>
            <a:r>
              <a:rPr lang="en-US" sz="1600" dirty="0"/>
              <a:t>View and submit authorization and referral requests</a:t>
            </a:r>
          </a:p>
          <a:p>
            <a:pPr>
              <a:buFont typeface="Courier New" panose="02070309020205020404" pitchFamily="49" charset="0"/>
              <a:buChar char="o"/>
            </a:pPr>
            <a:r>
              <a:rPr lang="en-US" sz="1600" dirty="0"/>
              <a:t>Print forms and authorization letters</a:t>
            </a:r>
          </a:p>
          <a:p>
            <a:pPr>
              <a:buFont typeface="Wingdings" panose="05000000000000000000" pitchFamily="2" charset="2"/>
              <a:buChar char="q"/>
            </a:pPr>
            <a:r>
              <a:rPr lang="en-US" sz="1600" dirty="0">
                <a:solidFill>
                  <a:schemeClr val="accent2"/>
                </a:solidFill>
              </a:rPr>
              <a:t>MetroPlus Provider Portal home page</a:t>
            </a:r>
          </a:p>
          <a:p>
            <a:pPr marL="0" indent="0">
              <a:buNone/>
            </a:pPr>
            <a:r>
              <a:rPr lang="en-US" sz="1600" b="1" dirty="0">
                <a:hlinkClick r:id="rId3"/>
              </a:rPr>
              <a:t>http://providers.metroplus.org</a:t>
            </a:r>
            <a:endParaRPr lang="en-US" sz="1600" b="1" dirty="0">
              <a:solidFill>
                <a:schemeClr val="accent2"/>
              </a:solidFill>
            </a:endParaRPr>
          </a:p>
          <a:p>
            <a:pPr>
              <a:buFont typeface="Wingdings" panose="05000000000000000000" pitchFamily="2" charset="2"/>
              <a:buChar char="q"/>
            </a:pPr>
            <a:endParaRPr lang="en-US" sz="1600" b="1" dirty="0">
              <a:solidFill>
                <a:schemeClr val="accent2"/>
              </a:solidFill>
            </a:endParaRPr>
          </a:p>
          <a:p>
            <a:pPr marL="0" indent="0">
              <a:buNone/>
            </a:pPr>
            <a:endParaRPr lang="en-US" sz="2400" dirty="0">
              <a:solidFill>
                <a:schemeClr val="accent2"/>
              </a:solidFill>
            </a:endParaRPr>
          </a:p>
        </p:txBody>
      </p:sp>
      <p:sp>
        <p:nvSpPr>
          <p:cNvPr id="4" name="Slide Number Placeholder 3">
            <a:extLst>
              <a:ext uri="{FF2B5EF4-FFF2-40B4-BE49-F238E27FC236}">
                <a16:creationId xmlns:a16="http://schemas.microsoft.com/office/drawing/2014/main" id="{A1634B61-2DF1-4901-BA85-10D71F104AE4}"/>
              </a:ext>
            </a:extLst>
          </p:cNvPr>
          <p:cNvSpPr>
            <a:spLocks noGrp="1"/>
          </p:cNvSpPr>
          <p:nvPr>
            <p:ph type="sldNum" sz="quarter" idx="12"/>
          </p:nvPr>
        </p:nvSpPr>
        <p:spPr/>
        <p:txBody>
          <a:bodyPr/>
          <a:lstStyle/>
          <a:p>
            <a:fld id="{157C3A33-8797-B644-A994-F09AF5F50374}" type="slidenum">
              <a:rPr lang="en-US" smtClean="0"/>
              <a:t>11</a:t>
            </a:fld>
            <a:endParaRPr lang="en-US"/>
          </a:p>
        </p:txBody>
      </p:sp>
    </p:spTree>
    <p:extLst>
      <p:ext uri="{BB962C8B-B14F-4D97-AF65-F5344CB8AC3E}">
        <p14:creationId xmlns:p14="http://schemas.microsoft.com/office/powerpoint/2010/main" val="322431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1" y="217030"/>
            <a:ext cx="12191999" cy="1227948"/>
          </a:xfrm>
          <a:solidFill>
            <a:srgbClr val="00B0F0"/>
          </a:solidFill>
        </p:spPr>
        <p:txBody>
          <a:bodyPr lIns="91440">
            <a:noAutofit/>
          </a:bodyPr>
          <a:lstStyle/>
          <a:p>
            <a:pPr algn="ctr"/>
            <a:r>
              <a:rPr lang="en-US" sz="3200" dirty="0"/>
              <a:t>METROPLUS HEALTH PLAN VENDOR INFORMATION</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56192" y="1825625"/>
            <a:ext cx="10479617" cy="4053681"/>
          </a:xfrm>
        </p:spPr>
        <p:txBody>
          <a:bodyPr>
            <a:normAutofit/>
          </a:bodyPr>
          <a:lstStyle/>
          <a:p>
            <a:pPr algn="l">
              <a:buFont typeface="Wingdings" panose="05000000000000000000" pitchFamily="2" charset="2"/>
              <a:buChar char="q"/>
            </a:pPr>
            <a:r>
              <a:rPr lang="en-US" sz="2400" b="0" i="0" u="none" strike="noStrike" baseline="0" dirty="0">
                <a:latin typeface="Helvetica" panose="020B0604020202020204" pitchFamily="34" charset="0"/>
                <a:cs typeface="Helvetica" panose="020B0604020202020204" pitchFamily="34" charset="0"/>
              </a:rPr>
              <a:t> </a:t>
            </a:r>
            <a:r>
              <a:rPr lang="en-US" sz="2400" b="1" i="0" u="none" strike="noStrike" baseline="0" dirty="0">
                <a:solidFill>
                  <a:srgbClr val="00B0F0"/>
                </a:solidFill>
                <a:latin typeface="Helvetica" panose="020B0604020202020204" pitchFamily="34" charset="0"/>
                <a:cs typeface="Helvetica" panose="020B0604020202020204" pitchFamily="34" charset="0"/>
              </a:rPr>
              <a:t>Beacon Health Options </a:t>
            </a:r>
            <a:r>
              <a:rPr lang="en-US" sz="2400" b="0" i="0" u="none" strike="noStrike" baseline="0" dirty="0">
                <a:latin typeface="Helvetica" panose="020B0604020202020204" pitchFamily="34" charset="0"/>
                <a:cs typeface="Helvetica" panose="020B0604020202020204" pitchFamily="34" charset="0"/>
              </a:rPr>
              <a:t>is contracted with MetroPlus Health Plan to provide Behavioral Health and Substance Abuse Benefit Management Services. Contact Beacon for authorization at </a:t>
            </a:r>
            <a:r>
              <a:rPr lang="en-US" sz="2400" b="1" i="0" u="none" strike="noStrike" baseline="0" dirty="0">
                <a:solidFill>
                  <a:srgbClr val="00B0F0"/>
                </a:solidFill>
                <a:latin typeface="Helvetica" panose="020B0604020202020204" pitchFamily="34" charset="0"/>
                <a:cs typeface="Helvetica" panose="020B0604020202020204" pitchFamily="34" charset="0"/>
              </a:rPr>
              <a:t>1-855-371-9228</a:t>
            </a:r>
            <a:r>
              <a:rPr lang="en-US" sz="2400" b="1" i="0" u="none" strike="noStrike" baseline="0" dirty="0">
                <a:latin typeface="Helvetica" panose="020B0604020202020204" pitchFamily="34" charset="0"/>
                <a:cs typeface="Helvetica" panose="020B0604020202020204" pitchFamily="34" charset="0"/>
              </a:rPr>
              <a:t>.</a:t>
            </a:r>
            <a:endParaRPr lang="en-US" sz="2400" b="1" i="0" u="none" strike="noStrike" baseline="0" dirty="0">
              <a:solidFill>
                <a:srgbClr val="00B0F0"/>
              </a:solidFill>
              <a:latin typeface="Helvetica" panose="020B0604020202020204" pitchFamily="34" charset="0"/>
              <a:cs typeface="Helvetica" panose="020B0604020202020204" pitchFamily="34" charset="0"/>
            </a:endParaRPr>
          </a:p>
          <a:p>
            <a:pPr algn="l">
              <a:buFont typeface="Wingdings" panose="05000000000000000000" pitchFamily="2" charset="2"/>
              <a:buChar char="q"/>
            </a:pPr>
            <a:r>
              <a:rPr lang="en-US" sz="2400" b="0" i="0" u="none" strike="noStrike" baseline="0" dirty="0">
                <a:latin typeface="Helvetica" panose="020B0604020202020204" pitchFamily="34" charset="0"/>
                <a:cs typeface="Helvetica" panose="020B0604020202020204" pitchFamily="34" charset="0"/>
              </a:rPr>
              <a:t> </a:t>
            </a:r>
            <a:r>
              <a:rPr lang="en-US" sz="2400" b="1" i="0" u="none" strike="noStrike" baseline="0" dirty="0">
                <a:solidFill>
                  <a:srgbClr val="00B0F0"/>
                </a:solidFill>
                <a:latin typeface="Helvetica" panose="020B0604020202020204" pitchFamily="34" charset="0"/>
                <a:cs typeface="Helvetica" panose="020B0604020202020204" pitchFamily="34" charset="0"/>
              </a:rPr>
              <a:t>Integra Partners </a:t>
            </a:r>
            <a:r>
              <a:rPr lang="en-US" sz="2400" b="0" i="0" u="none" strike="noStrike" baseline="0" dirty="0">
                <a:latin typeface="Helvetica" panose="020B0604020202020204" pitchFamily="34" charset="0"/>
                <a:cs typeface="Helvetica" panose="020B0604020202020204" pitchFamily="34" charset="0"/>
              </a:rPr>
              <a:t>is contracted with MetroPlus Health Plan to provide     Durable Medical Equipment (DME) benefit management services. Contact Integra Partners for prior authorizations at </a:t>
            </a:r>
            <a:r>
              <a:rPr lang="en-US" sz="2400" b="1" i="0" u="none" strike="noStrike" baseline="0" dirty="0">
                <a:solidFill>
                  <a:srgbClr val="00B0F0"/>
                </a:solidFill>
                <a:latin typeface="Helvetica" panose="020B0604020202020204" pitchFamily="34" charset="0"/>
                <a:cs typeface="Helvetica" panose="020B0604020202020204" pitchFamily="34" charset="0"/>
              </a:rPr>
              <a:t>1</a:t>
            </a:r>
            <a:r>
              <a:rPr lang="en-US" sz="2400" b="0" i="0" u="none" strike="noStrike" baseline="0" dirty="0">
                <a:solidFill>
                  <a:schemeClr val="accent5"/>
                </a:solidFill>
                <a:latin typeface="Helvetica" panose="020B0604020202020204" pitchFamily="34" charset="0"/>
                <a:cs typeface="Helvetica" panose="020B0604020202020204" pitchFamily="34" charset="0"/>
              </a:rPr>
              <a:t>-</a:t>
            </a:r>
            <a:r>
              <a:rPr lang="en-US" sz="2400" b="1" i="0" u="none" strike="noStrike" baseline="0" dirty="0">
                <a:solidFill>
                  <a:srgbClr val="00B0F0"/>
                </a:solidFill>
                <a:latin typeface="Helvetica" panose="020B0604020202020204" pitchFamily="34" charset="0"/>
                <a:cs typeface="Helvetica" panose="020B0604020202020204" pitchFamily="34" charset="0"/>
              </a:rPr>
              <a:t>866-679-1647</a:t>
            </a:r>
            <a:r>
              <a:rPr lang="en-US" sz="2400" b="1" i="0" u="none" strike="noStrike" baseline="0" dirty="0">
                <a:latin typeface="Helvetica" panose="020B0604020202020204" pitchFamily="34" charset="0"/>
                <a:cs typeface="Helvetica" panose="020B0604020202020204" pitchFamily="34" charset="0"/>
              </a:rPr>
              <a:t> </a:t>
            </a:r>
            <a:r>
              <a:rPr lang="en-US" sz="2400" b="0" i="0" u="none" strike="noStrike" baseline="0" dirty="0">
                <a:latin typeface="Helvetica" panose="020B0604020202020204" pitchFamily="34" charset="0"/>
                <a:cs typeface="Helvetica" panose="020B0604020202020204" pitchFamily="34" charset="0"/>
              </a:rPr>
              <a:t>or via fax at   </a:t>
            </a:r>
            <a:r>
              <a:rPr lang="en-US" sz="2400" b="1" i="0" u="none" strike="noStrike" baseline="0" dirty="0">
                <a:solidFill>
                  <a:srgbClr val="00B0F0"/>
                </a:solidFill>
                <a:latin typeface="Helvetica" panose="020B0604020202020204" pitchFamily="34" charset="0"/>
                <a:cs typeface="Helvetica" panose="020B0604020202020204" pitchFamily="34" charset="0"/>
              </a:rPr>
              <a:t>1-212-908-5185</a:t>
            </a:r>
            <a:r>
              <a:rPr lang="en-US" sz="1800" dirty="0">
                <a:latin typeface="Helvetica" panose="020B0604020202020204" pitchFamily="34" charset="0"/>
                <a:cs typeface="Helvetica" panose="020B0604020202020204" pitchFamily="34" charset="0"/>
              </a:rPr>
              <a:t>.</a:t>
            </a:r>
          </a:p>
          <a:p>
            <a:pPr>
              <a:buFont typeface="Wingdings" panose="05000000000000000000" pitchFamily="2" charset="2"/>
              <a:buChar char="q"/>
            </a:pPr>
            <a:r>
              <a:rPr lang="en-US" sz="2400" b="1" dirty="0">
                <a:latin typeface="Helvetica" panose="020B0604020202020204" pitchFamily="34" charset="0"/>
                <a:cs typeface="Helvetica" panose="020B0604020202020204" pitchFamily="34" charset="0"/>
              </a:rPr>
              <a:t> </a:t>
            </a:r>
            <a:r>
              <a:rPr lang="en-US" sz="2400" b="1" i="0" u="none" strike="noStrike" baseline="0" dirty="0">
                <a:solidFill>
                  <a:srgbClr val="00B0F0"/>
                </a:solidFill>
                <a:latin typeface="Helvetica" panose="020B0604020202020204" pitchFamily="34" charset="0"/>
                <a:cs typeface="Helvetica" panose="020B0604020202020204" pitchFamily="34" charset="0"/>
              </a:rPr>
              <a:t>HealthPlex</a:t>
            </a:r>
            <a:r>
              <a:rPr lang="en-US" sz="2400" b="0" i="0" u="none" strike="noStrike" baseline="0" dirty="0">
                <a:latin typeface="Helvetica" panose="020B0604020202020204" pitchFamily="34" charset="0"/>
                <a:cs typeface="Helvetica" panose="020B0604020202020204" pitchFamily="34" charset="0"/>
              </a:rPr>
              <a:t> is contracted with MetroPlus Health Plan to provide Dental Benefit Management services, including utilization management for dental. Contact HealthPlex at </a:t>
            </a:r>
            <a:r>
              <a:rPr lang="en-US" sz="2400" b="1" i="0" u="none" strike="noStrike" baseline="0" dirty="0">
                <a:solidFill>
                  <a:srgbClr val="00B0F0"/>
                </a:solidFill>
                <a:latin typeface="Helvetica" panose="020B0604020202020204" pitchFamily="34" charset="0"/>
                <a:cs typeface="Helvetica" panose="020B0604020202020204" pitchFamily="34" charset="0"/>
              </a:rPr>
              <a:t>1</a:t>
            </a:r>
            <a:r>
              <a:rPr lang="en-US" sz="2400" b="0" i="0" u="none" strike="noStrike" baseline="0" dirty="0">
                <a:solidFill>
                  <a:schemeClr val="accent5"/>
                </a:solidFill>
                <a:latin typeface="Helvetica" panose="020B0604020202020204" pitchFamily="34" charset="0"/>
                <a:cs typeface="Helvetica" panose="020B0604020202020204" pitchFamily="34" charset="0"/>
              </a:rPr>
              <a:t>-</a:t>
            </a:r>
            <a:r>
              <a:rPr lang="en-US" sz="2400" b="1" i="0" u="none" strike="noStrike" baseline="0" dirty="0">
                <a:solidFill>
                  <a:srgbClr val="00B0F0"/>
                </a:solidFill>
                <a:latin typeface="Helvetica" panose="020B0604020202020204" pitchFamily="34" charset="0"/>
                <a:cs typeface="Helvetica" panose="020B0604020202020204" pitchFamily="34" charset="0"/>
              </a:rPr>
              <a:t>888-468-2183</a:t>
            </a:r>
            <a:r>
              <a:rPr lang="en-US" sz="2400" b="1" i="0" u="none" strike="noStrike" baseline="0" dirty="0">
                <a:latin typeface="Helvetica" panose="020B0604020202020204" pitchFamily="34" charset="0"/>
                <a:cs typeface="Helvetica" panose="020B0604020202020204" pitchFamily="34" charset="0"/>
              </a:rPr>
              <a:t>.</a:t>
            </a:r>
            <a:endParaRPr lang="en-US" sz="2400" b="1" dirty="0">
              <a:solidFill>
                <a:schemeClr val="accent5"/>
              </a:solidFill>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071AED-E5B0-A14E-937B-AAB6EB293E51}"/>
              </a:ext>
            </a:extLst>
          </p:cNvPr>
          <p:cNvPicPr>
            <a:picLocks noChangeAspect="1"/>
          </p:cNvPicPr>
          <p:nvPr/>
        </p:nvPicPr>
        <p:blipFill>
          <a:blip r:embed="rId3"/>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710D82A-4543-4517-A4A4-009DAF081F8E}"/>
              </a:ext>
            </a:extLst>
          </p:cNvPr>
          <p:cNvSpPr>
            <a:spLocks noGrp="1"/>
          </p:cNvSpPr>
          <p:nvPr>
            <p:ph type="sldNum" sz="quarter" idx="12"/>
          </p:nvPr>
        </p:nvSpPr>
        <p:spPr/>
        <p:txBody>
          <a:bodyPr/>
          <a:lstStyle/>
          <a:p>
            <a:fld id="{157C3A33-8797-B644-A994-F09AF5F50374}" type="slidenum">
              <a:rPr lang="en-US" smtClean="0"/>
              <a:t>12</a:t>
            </a:fld>
            <a:endParaRPr lang="en-US"/>
          </a:p>
        </p:txBody>
      </p:sp>
    </p:spTree>
    <p:extLst>
      <p:ext uri="{BB962C8B-B14F-4D97-AF65-F5344CB8AC3E}">
        <p14:creationId xmlns:p14="http://schemas.microsoft.com/office/powerpoint/2010/main" val="338494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7030A0"/>
          </a:solidFill>
        </p:spPr>
        <p:txBody>
          <a:bodyPr>
            <a:normAutofit fontScale="90000"/>
          </a:bodyPr>
          <a:lstStyle/>
          <a:p>
            <a:pPr algn="ctr"/>
            <a:r>
              <a:rPr lang="en-US" sz="4000" dirty="0"/>
              <a:t>REVIEW OF THE BASICS: WHAT IS ARTICLE 29-I</a:t>
            </a:r>
            <a:r>
              <a:rPr lang="en-US" dirty="0"/>
              <a:t>? </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402527"/>
            <a:ext cx="10515600" cy="4558973"/>
          </a:xfrm>
        </p:spPr>
        <p:txBody>
          <a:bodyPr/>
          <a:lstStyle/>
          <a:p>
            <a:pPr marL="0" indent="0">
              <a:buNone/>
            </a:pPr>
            <a:r>
              <a:rPr lang="en-US" dirty="0"/>
              <a:t>Article 29-I licensure authorizes VFCAs to provide the following: </a:t>
            </a:r>
          </a:p>
          <a:p>
            <a:r>
              <a:rPr lang="en-US" sz="2000" b="1" dirty="0"/>
              <a:t>Core Limited Health-Related Services </a:t>
            </a:r>
            <a:r>
              <a:rPr lang="en-US" sz="2000" b="1" dirty="0">
                <a:solidFill>
                  <a:srgbClr val="FF99CC"/>
                </a:solidFill>
              </a:rPr>
              <a:t>(CLHRS)</a:t>
            </a:r>
          </a:p>
          <a:p>
            <a:pPr lvl="1">
              <a:buFont typeface="Wingdings" panose="05000000000000000000" pitchFamily="2" charset="2"/>
              <a:buChar char="q"/>
            </a:pPr>
            <a:r>
              <a:rPr lang="en-US" sz="1600" dirty="0"/>
              <a:t> </a:t>
            </a:r>
            <a:r>
              <a:rPr lang="en-US" sz="1800" dirty="0"/>
              <a:t>Nursing, Skill Building, and Medicaid Treatment Planning and Discharge Planning, Clinical Consultation  and Supervision, Managed Care Liaison/Administrator</a:t>
            </a:r>
          </a:p>
          <a:p>
            <a:endParaRPr lang="en-US" sz="2000" b="1" dirty="0"/>
          </a:p>
          <a:p>
            <a:r>
              <a:rPr lang="en-US" sz="2000" b="1" dirty="0"/>
              <a:t>Other Limited Health-Related Services </a:t>
            </a:r>
            <a:r>
              <a:rPr lang="en-US" sz="2000" b="1" dirty="0">
                <a:solidFill>
                  <a:srgbClr val="FF99CC"/>
                </a:solidFill>
              </a:rPr>
              <a:t>(OLHRS)</a:t>
            </a:r>
          </a:p>
          <a:p>
            <a:pPr lvl="1">
              <a:buFont typeface="Wingdings" panose="05000000000000000000" pitchFamily="2" charset="2"/>
              <a:buChar char="q"/>
            </a:pPr>
            <a:r>
              <a:rPr lang="en-US" sz="1600" b="1" dirty="0"/>
              <a:t> </a:t>
            </a:r>
            <a:r>
              <a:rPr lang="en-US" sz="1800" dirty="0"/>
              <a:t>Medicaid State Plan services (CFTSS)</a:t>
            </a:r>
          </a:p>
          <a:p>
            <a:pPr lvl="1">
              <a:buFont typeface="Wingdings" panose="05000000000000000000" pitchFamily="2" charset="2"/>
              <a:buChar char="q"/>
            </a:pPr>
            <a:r>
              <a:rPr lang="en-US" sz="1800" dirty="0"/>
              <a:t> Medicaid Home and Community Based Services (HCBS) for Children </a:t>
            </a:r>
          </a:p>
          <a:p>
            <a:pPr lvl="1">
              <a:buFont typeface="Wingdings" panose="05000000000000000000" pitchFamily="2" charset="2"/>
              <a:buChar char="q"/>
            </a:pPr>
            <a:r>
              <a:rPr lang="en-US" sz="1800" dirty="0"/>
              <a:t> Other Health-Related Services (such as psychiatric, psychological, etc.)</a:t>
            </a:r>
          </a:p>
          <a:p>
            <a:pPr marL="0" indent="0">
              <a:buNone/>
            </a:pPr>
            <a:endParaRPr lang="en-US" sz="1800" dirty="0"/>
          </a:p>
          <a:p>
            <a:pPr marL="0" indent="0">
              <a:buNone/>
            </a:pPr>
            <a:r>
              <a:rPr lang="en-US" sz="1800" dirty="0"/>
              <a:t>Voluntary Foster Care Agencies (VFCAs) must be licensed for the provision of Core and Other Limited Health-Related services and bill Medicaid Managed Care Plans to comply with the Corporate Practice of Medicine Standards</a:t>
            </a:r>
          </a:p>
          <a:p>
            <a:pPr marL="0" indent="0">
              <a:buNone/>
            </a:pPr>
            <a:endParaRPr lang="en-US" sz="2000" b="1"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AB195-1ABF-FB47-A1DA-11AD47F23047}"/>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179F23A-0038-4363-AB61-7F1D3AF9B24B}"/>
              </a:ext>
            </a:extLst>
          </p:cNvPr>
          <p:cNvSpPr>
            <a:spLocks noGrp="1"/>
          </p:cNvSpPr>
          <p:nvPr>
            <p:ph type="sldNum" sz="quarter" idx="12"/>
          </p:nvPr>
        </p:nvSpPr>
        <p:spPr/>
        <p:txBody>
          <a:bodyPr/>
          <a:lstStyle/>
          <a:p>
            <a:fld id="{157C3A33-8797-B644-A994-F09AF5F50374}" type="slidenum">
              <a:rPr lang="en-US" smtClean="0"/>
              <a:t>13</a:t>
            </a:fld>
            <a:endParaRPr lang="en-US"/>
          </a:p>
        </p:txBody>
      </p:sp>
    </p:spTree>
    <p:extLst>
      <p:ext uri="{BB962C8B-B14F-4D97-AF65-F5344CB8AC3E}">
        <p14:creationId xmlns:p14="http://schemas.microsoft.com/office/powerpoint/2010/main" val="172304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1" y="217030"/>
            <a:ext cx="12191999" cy="1086839"/>
          </a:xfrm>
          <a:solidFill>
            <a:srgbClr val="7030A0"/>
          </a:solidFill>
        </p:spPr>
        <p:txBody>
          <a:bodyPr>
            <a:normAutofit fontScale="90000"/>
          </a:bodyPr>
          <a:lstStyle/>
          <a:p>
            <a:pPr algn="ctr"/>
            <a:r>
              <a:rPr lang="en-US" sz="4000" dirty="0"/>
              <a:t>CORE LIMITED HEALTH RELATED SERVICES PER DIEM RATE REIMBURSEMET LEVELS</a:t>
            </a:r>
            <a:r>
              <a:rPr lang="en-US" dirty="0"/>
              <a:t> </a:t>
            </a:r>
          </a:p>
        </p:txBody>
      </p:sp>
      <p:graphicFrame>
        <p:nvGraphicFramePr>
          <p:cNvPr id="6" name="Table 7">
            <a:extLst>
              <a:ext uri="{FF2B5EF4-FFF2-40B4-BE49-F238E27FC236}">
                <a16:creationId xmlns:a16="http://schemas.microsoft.com/office/drawing/2014/main" id="{2A1D20F1-881B-43A6-8B90-068D8EB05A99}"/>
              </a:ext>
            </a:extLst>
          </p:cNvPr>
          <p:cNvGraphicFramePr>
            <a:graphicFrameLocks noGrp="1"/>
          </p:cNvGraphicFramePr>
          <p:nvPr>
            <p:ph idx="1"/>
            <p:extLst>
              <p:ext uri="{D42A27DB-BD31-4B8C-83A1-F6EECF244321}">
                <p14:modId xmlns:p14="http://schemas.microsoft.com/office/powerpoint/2010/main" val="203508735"/>
              </p:ext>
            </p:extLst>
          </p:nvPr>
        </p:nvGraphicFramePr>
        <p:xfrm>
          <a:off x="1524000" y="1727200"/>
          <a:ext cx="9129486" cy="3925245"/>
        </p:xfrm>
        <a:graphic>
          <a:graphicData uri="http://schemas.openxmlformats.org/drawingml/2006/table">
            <a:tbl>
              <a:tblPr firstRow="1" bandRow="1">
                <a:tableStyleId>{073A0DAA-6AF3-43AB-8588-CEC1D06C72B9}</a:tableStyleId>
              </a:tblPr>
              <a:tblGrid>
                <a:gridCol w="2104571">
                  <a:extLst>
                    <a:ext uri="{9D8B030D-6E8A-4147-A177-3AD203B41FA5}">
                      <a16:colId xmlns:a16="http://schemas.microsoft.com/office/drawing/2014/main" val="551847799"/>
                    </a:ext>
                  </a:extLst>
                </a:gridCol>
                <a:gridCol w="2975429">
                  <a:extLst>
                    <a:ext uri="{9D8B030D-6E8A-4147-A177-3AD203B41FA5}">
                      <a16:colId xmlns:a16="http://schemas.microsoft.com/office/drawing/2014/main" val="3863997823"/>
                    </a:ext>
                  </a:extLst>
                </a:gridCol>
                <a:gridCol w="4049486">
                  <a:extLst>
                    <a:ext uri="{9D8B030D-6E8A-4147-A177-3AD203B41FA5}">
                      <a16:colId xmlns:a16="http://schemas.microsoft.com/office/drawing/2014/main" val="169739689"/>
                    </a:ext>
                  </a:extLst>
                </a:gridCol>
              </a:tblGrid>
              <a:tr h="263436">
                <a:tc>
                  <a:txBody>
                    <a:bodyPr/>
                    <a:lstStyle/>
                    <a:p>
                      <a:r>
                        <a:rPr lang="en-US" dirty="0"/>
                        <a:t>LEVEL</a:t>
                      </a:r>
                    </a:p>
                  </a:txBody>
                  <a:tcPr/>
                </a:tc>
                <a:tc>
                  <a:txBody>
                    <a:bodyPr/>
                    <a:lstStyle/>
                    <a:p>
                      <a:r>
                        <a:rPr lang="en-US" dirty="0"/>
                        <a:t>DESCRIPTION</a:t>
                      </a:r>
                    </a:p>
                  </a:txBody>
                  <a:tcPr/>
                </a:tc>
                <a:tc>
                  <a:txBody>
                    <a:bodyPr/>
                    <a:lstStyle/>
                    <a:p>
                      <a:r>
                        <a:rPr lang="en-US" dirty="0"/>
                        <a:t>FACILITY TYPE</a:t>
                      </a:r>
                    </a:p>
                  </a:txBody>
                  <a:tcPr/>
                </a:tc>
                <a:extLst>
                  <a:ext uri="{0D108BD9-81ED-4DB2-BD59-A6C34878D82A}">
                    <a16:rowId xmlns:a16="http://schemas.microsoft.com/office/drawing/2014/main" val="2203369079"/>
                  </a:ext>
                </a:extLst>
              </a:tr>
              <a:tr h="303093">
                <a:tc>
                  <a:txBody>
                    <a:bodyPr/>
                    <a:lstStyle/>
                    <a:p>
                      <a:pPr algn="l"/>
                      <a:r>
                        <a:rPr lang="en-US" sz="1200" dirty="0"/>
                        <a:t>LEVEL 1</a:t>
                      </a:r>
                    </a:p>
                  </a:txBody>
                  <a:tcPr/>
                </a:tc>
                <a:tc>
                  <a:txBody>
                    <a:bodyPr/>
                    <a:lstStyle/>
                    <a:p>
                      <a:r>
                        <a:rPr lang="en-US" sz="1200" dirty="0"/>
                        <a:t>GENERAL TREATMENT</a:t>
                      </a:r>
                    </a:p>
                  </a:txBody>
                  <a:tcPr/>
                </a:tc>
                <a:tc>
                  <a:txBody>
                    <a:bodyPr/>
                    <a:lstStyle/>
                    <a:p>
                      <a:pPr marL="285750" indent="-285750">
                        <a:buFont typeface="Arial" panose="020B0604020202020204" pitchFamily="34" charset="0"/>
                        <a:buChar char="•"/>
                      </a:pPr>
                      <a:r>
                        <a:rPr lang="en-US" sz="1200" dirty="0"/>
                        <a:t>FOSTER BOARDING HOME</a:t>
                      </a:r>
                    </a:p>
                  </a:txBody>
                  <a:tcPr/>
                </a:tc>
                <a:extLst>
                  <a:ext uri="{0D108BD9-81ED-4DB2-BD59-A6C34878D82A}">
                    <a16:rowId xmlns:a16="http://schemas.microsoft.com/office/drawing/2014/main" val="2112907063"/>
                  </a:ext>
                </a:extLst>
              </a:tr>
              <a:tr h="946645">
                <a:tc>
                  <a:txBody>
                    <a:bodyPr/>
                    <a:lstStyle/>
                    <a:p>
                      <a:r>
                        <a:rPr lang="en-US" sz="1200" dirty="0"/>
                        <a:t>LEVEL 2</a:t>
                      </a:r>
                    </a:p>
                  </a:txBody>
                  <a:tcPr/>
                </a:tc>
                <a:tc>
                  <a:txBody>
                    <a:bodyPr/>
                    <a:lstStyle/>
                    <a:p>
                      <a:r>
                        <a:rPr lang="en-US" sz="1200" dirty="0"/>
                        <a:t>SPECIALIZED TREATMENT</a:t>
                      </a:r>
                    </a:p>
                  </a:txBody>
                  <a:tcPr/>
                </a:tc>
                <a:tc>
                  <a:txBody>
                    <a:bodyPr/>
                    <a:lstStyle/>
                    <a:p>
                      <a:pPr marL="285750" indent="-285750">
                        <a:buFont typeface="Arial" panose="020B0604020202020204" pitchFamily="34" charset="0"/>
                        <a:buChar char="•"/>
                      </a:pPr>
                      <a:r>
                        <a:rPr lang="en-US" sz="1200" dirty="0"/>
                        <a:t>THERAPEUTIC BOARDING HOME (TBH)/AIDS</a:t>
                      </a:r>
                    </a:p>
                    <a:p>
                      <a:pPr marL="285750" indent="-285750">
                        <a:buFont typeface="Arial" panose="020B0604020202020204" pitchFamily="34" charset="0"/>
                        <a:buChar char="•"/>
                      </a:pPr>
                      <a:r>
                        <a:rPr lang="en-US" sz="1200" dirty="0"/>
                        <a:t>MEDICALLY FRAGILE (FORMALLY BORDER BABIES)</a:t>
                      </a:r>
                    </a:p>
                    <a:p>
                      <a:pPr marL="285750" indent="-285750">
                        <a:buFont typeface="Arial" panose="020B0604020202020204" pitchFamily="34" charset="0"/>
                        <a:buChar char="•"/>
                      </a:pPr>
                      <a:r>
                        <a:rPr lang="en-US" sz="1200" dirty="0"/>
                        <a:t>SPECIAL NEEDS</a:t>
                      </a:r>
                    </a:p>
                  </a:txBody>
                  <a:tcPr/>
                </a:tc>
                <a:extLst>
                  <a:ext uri="{0D108BD9-81ED-4DB2-BD59-A6C34878D82A}">
                    <a16:rowId xmlns:a16="http://schemas.microsoft.com/office/drawing/2014/main" val="3436943096"/>
                  </a:ext>
                </a:extLst>
              </a:tr>
              <a:tr h="1121027">
                <a:tc>
                  <a:txBody>
                    <a:bodyPr/>
                    <a:lstStyle/>
                    <a:p>
                      <a:r>
                        <a:rPr lang="en-US" sz="1200" dirty="0"/>
                        <a:t>LEVEL 3</a:t>
                      </a:r>
                    </a:p>
                  </a:txBody>
                  <a:tcPr/>
                </a:tc>
                <a:tc>
                  <a:txBody>
                    <a:bodyPr/>
                    <a:lstStyle/>
                    <a:p>
                      <a:r>
                        <a:rPr lang="en-US" sz="1200" dirty="0"/>
                        <a:t>CONGREGATE CARE</a:t>
                      </a:r>
                    </a:p>
                  </a:txBody>
                  <a:tcPr/>
                </a:tc>
                <a:tc>
                  <a:txBody>
                    <a:bodyPr/>
                    <a:lstStyle/>
                    <a:p>
                      <a:pPr marL="285750" indent="-285750">
                        <a:buFont typeface="Arial" panose="020B0604020202020204" pitchFamily="34" charset="0"/>
                        <a:buChar char="•"/>
                      </a:pPr>
                      <a:r>
                        <a:rPr lang="en-US" sz="1200" dirty="0"/>
                        <a:t>MATERNITY</a:t>
                      </a:r>
                    </a:p>
                    <a:p>
                      <a:pPr marL="285750" indent="-285750">
                        <a:buFont typeface="Arial" panose="020B0604020202020204" pitchFamily="34" charset="0"/>
                        <a:buChar char="•"/>
                      </a:pPr>
                      <a:r>
                        <a:rPr lang="en-US" sz="1200" dirty="0"/>
                        <a:t>GROUP HOME (GH)</a:t>
                      </a:r>
                    </a:p>
                    <a:p>
                      <a:pPr marL="285750" indent="-285750">
                        <a:buFont typeface="Arial" panose="020B0604020202020204" pitchFamily="34" charset="0"/>
                        <a:buChar char="•"/>
                      </a:pPr>
                      <a:r>
                        <a:rPr lang="en-US" sz="1200" dirty="0"/>
                        <a:t>AGENCY OPERATED BOARDING HOME (ABH)</a:t>
                      </a:r>
                    </a:p>
                    <a:p>
                      <a:pPr marL="285750" indent="-285750">
                        <a:buFont typeface="Arial" panose="020B0604020202020204" pitchFamily="34" charset="0"/>
                        <a:buChar char="•"/>
                      </a:pPr>
                      <a:r>
                        <a:rPr lang="en-US" sz="1200" dirty="0"/>
                        <a:t>SUPERVISED INDEPENDENT LIVING PROGRAM (SILP)</a:t>
                      </a:r>
                    </a:p>
                  </a:txBody>
                  <a:tcPr/>
                </a:tc>
                <a:extLst>
                  <a:ext uri="{0D108BD9-81ED-4DB2-BD59-A6C34878D82A}">
                    <a16:rowId xmlns:a16="http://schemas.microsoft.com/office/drawing/2014/main" val="3097628849"/>
                  </a:ext>
                </a:extLst>
              </a:tr>
              <a:tr h="1052427">
                <a:tc>
                  <a:txBody>
                    <a:bodyPr/>
                    <a:lstStyle/>
                    <a:p>
                      <a:r>
                        <a:rPr lang="en-US" sz="1200" dirty="0"/>
                        <a:t>LEVEL 4</a:t>
                      </a:r>
                    </a:p>
                  </a:txBody>
                  <a:tcPr/>
                </a:tc>
                <a:tc>
                  <a:txBody>
                    <a:bodyPr/>
                    <a:lstStyle/>
                    <a:p>
                      <a:r>
                        <a:rPr lang="en-US" sz="1200" dirty="0"/>
                        <a:t>SPECIALIZED </a:t>
                      </a:r>
                    </a:p>
                    <a:p>
                      <a:r>
                        <a:rPr lang="en-US" sz="1200" dirty="0"/>
                        <a:t>CONGREGATED CARE</a:t>
                      </a:r>
                    </a:p>
                  </a:txBody>
                  <a:tcPr/>
                </a:tc>
                <a:tc>
                  <a:txBody>
                    <a:bodyPr/>
                    <a:lstStyle/>
                    <a:p>
                      <a:pPr marL="285750" indent="-285750">
                        <a:buFont typeface="Arial" panose="020B0604020202020204" pitchFamily="34" charset="0"/>
                        <a:buChar char="•"/>
                      </a:pPr>
                      <a:r>
                        <a:rPr lang="en-US" sz="1200" dirty="0"/>
                        <a:t>GROUP RESIDENCE (GR)</a:t>
                      </a:r>
                    </a:p>
                    <a:p>
                      <a:pPr marL="285750" indent="-285750">
                        <a:buFont typeface="Arial" panose="020B0604020202020204" pitchFamily="34" charset="0"/>
                        <a:buChar char="•"/>
                      </a:pPr>
                      <a:r>
                        <a:rPr lang="en-US" sz="1200" dirty="0"/>
                        <a:t>DIAGNOSTIC</a:t>
                      </a:r>
                    </a:p>
                    <a:p>
                      <a:pPr marL="285750" indent="-285750">
                        <a:buFont typeface="Arial" panose="020B0604020202020204" pitchFamily="34" charset="0"/>
                        <a:buChar char="•"/>
                      </a:pPr>
                      <a:r>
                        <a:rPr lang="en-US" sz="1200" dirty="0"/>
                        <a:t>INSTITUTIONAL</a:t>
                      </a:r>
                    </a:p>
                    <a:p>
                      <a:pPr marL="285750" indent="-285750">
                        <a:buFont typeface="Arial" panose="020B0604020202020204" pitchFamily="34" charset="0"/>
                        <a:buChar char="•"/>
                      </a:pPr>
                      <a:r>
                        <a:rPr lang="en-US" sz="1200" dirty="0"/>
                        <a:t>HARD TO PLACE/OTHER CONGREGATE</a:t>
                      </a:r>
                    </a:p>
                    <a:p>
                      <a:pPr marL="285750" indent="-285750">
                        <a:buFont typeface="Arial" panose="020B0604020202020204" pitchFamily="34" charset="0"/>
                        <a:buChar char="•"/>
                      </a:pPr>
                      <a:r>
                        <a:rPr lang="en-US" sz="1200" dirty="0"/>
                        <a:t>RAISE THE AGE</a:t>
                      </a:r>
                    </a:p>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3128204554"/>
                  </a:ext>
                </a:extLst>
              </a:tr>
            </a:tbl>
          </a:graphicData>
        </a:graphic>
      </p:graphicFrame>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AB195-1ABF-FB47-A1DA-11AD47F23047}"/>
              </a:ext>
            </a:extLst>
          </p:cNvPr>
          <p:cNvPicPr>
            <a:picLocks noChangeAspect="1"/>
          </p:cNvPicPr>
          <p:nvPr/>
        </p:nvPicPr>
        <p:blipFill>
          <a:blip r:embed="rId2"/>
          <a:srcRect/>
          <a:stretch/>
        </p:blipFill>
        <p:spPr>
          <a:xfrm>
            <a:off x="4957397" y="6234517"/>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179F23A-0038-4363-AB61-7F1D3AF9B24B}"/>
              </a:ext>
            </a:extLst>
          </p:cNvPr>
          <p:cNvSpPr>
            <a:spLocks noGrp="1"/>
          </p:cNvSpPr>
          <p:nvPr>
            <p:ph type="sldNum" sz="quarter" idx="12"/>
          </p:nvPr>
        </p:nvSpPr>
        <p:spPr/>
        <p:txBody>
          <a:bodyPr/>
          <a:lstStyle/>
          <a:p>
            <a:fld id="{157C3A33-8797-B644-A994-F09AF5F50374}" type="slidenum">
              <a:rPr lang="en-US" smtClean="0"/>
              <a:t>14</a:t>
            </a:fld>
            <a:endParaRPr lang="en-US"/>
          </a:p>
        </p:txBody>
      </p:sp>
    </p:spTree>
    <p:extLst>
      <p:ext uri="{BB962C8B-B14F-4D97-AF65-F5344CB8AC3E}">
        <p14:creationId xmlns:p14="http://schemas.microsoft.com/office/powerpoint/2010/main" val="221053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7030A0"/>
          </a:solidFill>
        </p:spPr>
        <p:txBody>
          <a:bodyPr>
            <a:normAutofit/>
          </a:bodyPr>
          <a:lstStyle/>
          <a:p>
            <a:pPr algn="ctr"/>
            <a:r>
              <a:rPr lang="en-US" sz="4400" b="1" dirty="0">
                <a:effectLst/>
                <a:latin typeface="Arial"/>
                <a:cs typeface="Arial"/>
              </a:rPr>
              <a:t>OPTIONAL Article </a:t>
            </a:r>
            <a:r>
              <a:rPr lang="en-US" sz="4400" b="1" spc="-5" dirty="0">
                <a:effectLst/>
                <a:latin typeface="Arial"/>
                <a:cs typeface="Arial"/>
              </a:rPr>
              <a:t>29-I</a:t>
            </a:r>
            <a:r>
              <a:rPr lang="en-US" sz="4400" b="1" spc="-215" dirty="0">
                <a:effectLst/>
                <a:latin typeface="Arial"/>
                <a:cs typeface="Arial"/>
              </a:rPr>
              <a:t> </a:t>
            </a:r>
            <a:r>
              <a:rPr lang="en-US" sz="4400" b="1" dirty="0">
                <a:effectLst/>
                <a:latin typeface="Arial"/>
                <a:cs typeface="Arial"/>
              </a:rPr>
              <a:t>SERVICES</a:t>
            </a:r>
            <a:endParaRPr lang="en-US" dirty="0">
              <a:effectLst/>
            </a:endParaRP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AB195-1ABF-FB47-A1DA-11AD47F23047}"/>
              </a:ext>
            </a:extLst>
          </p:cNvPr>
          <p:cNvPicPr>
            <a:picLocks noChangeAspect="1"/>
          </p:cNvPicPr>
          <p:nvPr/>
        </p:nvPicPr>
        <p:blipFill>
          <a:blip r:embed="rId2"/>
          <a:srcRect/>
          <a:stretch/>
        </p:blipFill>
        <p:spPr>
          <a:xfrm>
            <a:off x="4957397" y="6234517"/>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179F23A-0038-4363-AB61-7F1D3AF9B24B}"/>
              </a:ext>
            </a:extLst>
          </p:cNvPr>
          <p:cNvSpPr>
            <a:spLocks noGrp="1"/>
          </p:cNvSpPr>
          <p:nvPr>
            <p:ph type="sldNum" sz="quarter" idx="12"/>
          </p:nvPr>
        </p:nvSpPr>
        <p:spPr/>
        <p:txBody>
          <a:bodyPr/>
          <a:lstStyle/>
          <a:p>
            <a:fld id="{157C3A33-8797-B644-A994-F09AF5F50374}" type="slidenum">
              <a:rPr lang="en-US" smtClean="0"/>
              <a:t>15</a:t>
            </a:fld>
            <a:endParaRPr lang="en-US"/>
          </a:p>
        </p:txBody>
      </p:sp>
      <p:sp>
        <p:nvSpPr>
          <p:cNvPr id="8" name="Content Placeholder 7">
            <a:extLst>
              <a:ext uri="{FF2B5EF4-FFF2-40B4-BE49-F238E27FC236}">
                <a16:creationId xmlns:a16="http://schemas.microsoft.com/office/drawing/2014/main" id="{5D2B86C1-5FB4-410A-832B-CC3A36602210}"/>
              </a:ext>
            </a:extLst>
          </p:cNvPr>
          <p:cNvSpPr>
            <a:spLocks noGrp="1"/>
          </p:cNvSpPr>
          <p:nvPr>
            <p:ph idx="1"/>
          </p:nvPr>
        </p:nvSpPr>
        <p:spPr/>
        <p:txBody>
          <a:bodyPr>
            <a:normAutofit fontScale="92500"/>
          </a:bodyPr>
          <a:lstStyle/>
          <a:p>
            <a:pPr marL="298450" marR="61594" indent="-285750">
              <a:lnSpc>
                <a:spcPct val="80000"/>
              </a:lnSpc>
              <a:buFont typeface="Wingdings" panose="05000000000000000000" pitchFamily="2" charset="2"/>
              <a:buChar char="q"/>
              <a:tabLst>
                <a:tab pos="240665" algn="l"/>
                <a:tab pos="241300" algn="l"/>
              </a:tabLst>
            </a:pPr>
            <a:r>
              <a:rPr lang="en-US" sz="1800" b="1" spc="-5" dirty="0">
                <a:latin typeface="Helvetica" panose="020B0604020202020204" pitchFamily="34" charset="0"/>
                <a:cs typeface="Helvetica" panose="020B0604020202020204" pitchFamily="34" charset="0"/>
              </a:rPr>
              <a:t>Referred </a:t>
            </a:r>
            <a:r>
              <a:rPr lang="en-US" sz="1800" b="1" dirty="0">
                <a:latin typeface="Helvetica" panose="020B0604020202020204" pitchFamily="34" charset="0"/>
                <a:cs typeface="Helvetica" panose="020B0604020202020204" pitchFamily="34" charset="0"/>
              </a:rPr>
              <a:t>to </a:t>
            </a:r>
            <a:r>
              <a:rPr lang="en-US" sz="1800" b="1" spc="-5" dirty="0">
                <a:latin typeface="Helvetica" panose="020B0604020202020204" pitchFamily="34" charset="0"/>
                <a:cs typeface="Helvetica" panose="020B0604020202020204" pitchFamily="34" charset="0"/>
              </a:rPr>
              <a:t>as </a:t>
            </a:r>
            <a:r>
              <a:rPr lang="en-US" sz="1800" b="1" dirty="0">
                <a:latin typeface="Helvetica" panose="020B0604020202020204" pitchFamily="34" charset="0"/>
                <a:cs typeface="Helvetica" panose="020B0604020202020204" pitchFamily="34" charset="0"/>
              </a:rPr>
              <a:t>Other Limited </a:t>
            </a:r>
            <a:r>
              <a:rPr lang="en-US" sz="1800" b="1" spc="-5" dirty="0">
                <a:latin typeface="Helvetica" panose="020B0604020202020204" pitchFamily="34" charset="0"/>
                <a:cs typeface="Helvetica" panose="020B0604020202020204" pitchFamily="34" charset="0"/>
              </a:rPr>
              <a:t>Health Related </a:t>
            </a:r>
            <a:r>
              <a:rPr lang="en-US" sz="1800" b="1" spc="-10" dirty="0">
                <a:latin typeface="Helvetica" panose="020B0604020202020204" pitchFamily="34" charset="0"/>
                <a:cs typeface="Helvetica" panose="020B0604020202020204" pitchFamily="34" charset="0"/>
              </a:rPr>
              <a:t>Services </a:t>
            </a:r>
            <a:r>
              <a:rPr lang="en-US" sz="1800" b="1" spc="-5" dirty="0">
                <a:latin typeface="Helvetica" panose="020B0604020202020204" pitchFamily="34" charset="0"/>
                <a:cs typeface="Helvetica" panose="020B0604020202020204" pitchFamily="34" charset="0"/>
              </a:rPr>
              <a:t>(OLHRS) </a:t>
            </a:r>
            <a:r>
              <a:rPr lang="en-US" sz="1800" spc="-5" dirty="0">
                <a:latin typeface="Helvetica" panose="020B0604020202020204" pitchFamily="34" charset="0"/>
                <a:cs typeface="Helvetica" panose="020B0604020202020204" pitchFamily="34" charset="0"/>
              </a:rPr>
              <a:t>and reimbursed according </a:t>
            </a:r>
            <a:r>
              <a:rPr lang="en-US" sz="1800" dirty="0">
                <a:latin typeface="Helvetica" panose="020B0604020202020204" pitchFamily="34" charset="0"/>
                <a:cs typeface="Helvetica" panose="020B0604020202020204" pitchFamily="34" charset="0"/>
              </a:rPr>
              <a:t>to </a:t>
            </a:r>
            <a:r>
              <a:rPr lang="en-US" sz="1800" spc="-5" dirty="0">
                <a:latin typeface="Helvetica" panose="020B0604020202020204" pitchFamily="34" charset="0"/>
                <a:cs typeface="Helvetica" panose="020B0604020202020204" pitchFamily="34" charset="0"/>
              </a:rPr>
              <a:t>a  29-I OLHRS </a:t>
            </a:r>
            <a:r>
              <a:rPr lang="en-US" sz="1800" dirty="0">
                <a:latin typeface="Helvetica" panose="020B0604020202020204" pitchFamily="34" charset="0"/>
                <a:cs typeface="Helvetica" panose="020B0604020202020204" pitchFamily="34" charset="0"/>
              </a:rPr>
              <a:t>Fee</a:t>
            </a:r>
            <a:r>
              <a:rPr lang="en-US" sz="1800" spc="-50" dirty="0">
                <a:latin typeface="Helvetica" panose="020B0604020202020204" pitchFamily="34" charset="0"/>
                <a:cs typeface="Helvetica" panose="020B0604020202020204" pitchFamily="34" charset="0"/>
              </a:rPr>
              <a:t> </a:t>
            </a:r>
            <a:r>
              <a:rPr lang="en-US" sz="1800" spc="-5" dirty="0">
                <a:latin typeface="Helvetica" panose="020B0604020202020204" pitchFamily="34" charset="0"/>
                <a:cs typeface="Helvetica" panose="020B0604020202020204" pitchFamily="34" charset="0"/>
              </a:rPr>
              <a:t>Schedule</a:t>
            </a:r>
            <a:endParaRPr lang="en-US" sz="1800" dirty="0">
              <a:latin typeface="Helvetica" panose="020B0604020202020204" pitchFamily="34" charset="0"/>
              <a:cs typeface="Helvetica" panose="020B0604020202020204" pitchFamily="34" charset="0"/>
            </a:endParaRPr>
          </a:p>
          <a:p>
            <a:pPr marL="298450" marR="177165" indent="-285750">
              <a:lnSpc>
                <a:spcPts val="1730"/>
              </a:lnSpc>
              <a:spcBef>
                <a:spcPts val="1710"/>
              </a:spcBef>
              <a:buFont typeface="Wingdings" panose="05000000000000000000" pitchFamily="2" charset="2"/>
              <a:buChar char="q"/>
              <a:tabLst>
                <a:tab pos="240665" algn="l"/>
                <a:tab pos="241300" algn="l"/>
              </a:tabLst>
            </a:pPr>
            <a:r>
              <a:rPr lang="en-US" sz="1800" b="1" spc="-5" dirty="0">
                <a:latin typeface="Helvetica" panose="020B0604020202020204" pitchFamily="34" charset="0"/>
                <a:cs typeface="Helvetica" panose="020B0604020202020204" pitchFamily="34" charset="0"/>
              </a:rPr>
              <a:t>Physical </a:t>
            </a:r>
            <a:r>
              <a:rPr lang="en-US" sz="1800" b="1" dirty="0">
                <a:latin typeface="Helvetica" panose="020B0604020202020204" pitchFamily="34" charset="0"/>
                <a:cs typeface="Helvetica" panose="020B0604020202020204" pitchFamily="34" charset="0"/>
              </a:rPr>
              <a:t>and </a:t>
            </a:r>
            <a:r>
              <a:rPr lang="en-US" sz="1800" b="1" spc="-10" dirty="0">
                <a:latin typeface="Helvetica" panose="020B0604020202020204" pitchFamily="34" charset="0"/>
                <a:cs typeface="Helvetica" panose="020B0604020202020204" pitchFamily="34" charset="0"/>
              </a:rPr>
              <a:t>Behavioral </a:t>
            </a:r>
            <a:r>
              <a:rPr lang="en-US" sz="1800" b="1" spc="-5" dirty="0">
                <a:latin typeface="Helvetica" panose="020B0604020202020204" pitchFamily="34" charset="0"/>
                <a:cs typeface="Helvetica" panose="020B0604020202020204" pitchFamily="34" charset="0"/>
              </a:rPr>
              <a:t>Health </a:t>
            </a:r>
            <a:r>
              <a:rPr lang="en-US" sz="1800" spc="-5" dirty="0">
                <a:latin typeface="Helvetica" panose="020B0604020202020204" pitchFamily="34" charset="0"/>
                <a:cs typeface="Helvetica" panose="020B0604020202020204" pitchFamily="34" charset="0"/>
              </a:rPr>
              <a:t>screening, diagnosis and treatment services</a:t>
            </a:r>
            <a:r>
              <a:rPr lang="en-US" sz="1800" b="1" spc="-5" dirty="0">
                <a:latin typeface="Helvetica" panose="020B0604020202020204" pitchFamily="34" charset="0"/>
                <a:cs typeface="Helvetica" panose="020B0604020202020204" pitchFamily="34" charset="0"/>
              </a:rPr>
              <a:t>, </a:t>
            </a:r>
            <a:r>
              <a:rPr lang="en-US" sz="1800" spc="-5" dirty="0">
                <a:latin typeface="Helvetica" panose="020B0604020202020204" pitchFamily="34" charset="0"/>
                <a:cs typeface="Helvetica" panose="020B0604020202020204" pitchFamily="34" charset="0"/>
              </a:rPr>
              <a:t>including but not  limited</a:t>
            </a:r>
            <a:r>
              <a:rPr lang="en-US" sz="1800" spc="-60" dirty="0">
                <a:latin typeface="Helvetica" panose="020B0604020202020204" pitchFamily="34" charset="0"/>
                <a:cs typeface="Helvetica" panose="020B0604020202020204" pitchFamily="34" charset="0"/>
              </a:rPr>
              <a:t> </a:t>
            </a:r>
            <a:r>
              <a:rPr lang="en-US" sz="1800" spc="-5" dirty="0">
                <a:latin typeface="Helvetica" panose="020B0604020202020204" pitchFamily="34" charset="0"/>
                <a:cs typeface="Helvetica" panose="020B0604020202020204" pitchFamily="34" charset="0"/>
              </a:rPr>
              <a:t>to</a:t>
            </a:r>
            <a:r>
              <a:rPr lang="en-US" sz="1600" spc="-5" dirty="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20"/>
              </a:spcBef>
              <a:buChar char="•"/>
              <a:tabLst>
                <a:tab pos="1155700" algn="l"/>
                <a:tab pos="1156335" algn="l"/>
              </a:tabLst>
            </a:pPr>
            <a:r>
              <a:rPr lang="en-US" sz="1600" spc="-5" dirty="0">
                <a:latin typeface="Helvetica" panose="020B0604020202020204" pitchFamily="34" charset="0"/>
                <a:cs typeface="Helvetica" panose="020B0604020202020204" pitchFamily="34" charset="0"/>
              </a:rPr>
              <a:t>On-going treatment of chronic conditions as specified in treatment</a:t>
            </a:r>
            <a:r>
              <a:rPr lang="en-US" sz="1600" spc="180"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plans</a:t>
            </a:r>
            <a:endParaRPr lang="en-US" sz="1600" dirty="0">
              <a:latin typeface="Helvetica" panose="020B0604020202020204" pitchFamily="34" charset="0"/>
              <a:cs typeface="Helvetica" panose="020B0604020202020204" pitchFamily="34" charset="0"/>
            </a:endParaRPr>
          </a:p>
          <a:p>
            <a:pPr marL="1155700" marR="5080" lvl="1" indent="-228600">
              <a:lnSpc>
                <a:spcPts val="2080"/>
              </a:lnSpc>
              <a:spcBef>
                <a:spcPts val="80"/>
              </a:spcBef>
              <a:buChar char="•"/>
              <a:tabLst>
                <a:tab pos="1155700" algn="l"/>
                <a:tab pos="1156335" algn="l"/>
              </a:tabLst>
            </a:pPr>
            <a:r>
              <a:rPr lang="en-US" sz="1600" spc="-5" dirty="0">
                <a:latin typeface="Helvetica" panose="020B0604020202020204" pitchFamily="34" charset="0"/>
                <a:cs typeface="Helvetica" panose="020B0604020202020204" pitchFamily="34" charset="0"/>
              </a:rPr>
              <a:t>Diagnosis and treatment related to episodic care for minor ailments, illness or injuries, including sick  visits</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60"/>
              </a:spcBef>
              <a:buChar char="•"/>
              <a:tabLst>
                <a:tab pos="1155700" algn="l"/>
                <a:tab pos="1156335" algn="l"/>
              </a:tabLst>
            </a:pPr>
            <a:r>
              <a:rPr lang="en-US" sz="1600" spc="-5" dirty="0">
                <a:latin typeface="Helvetica" panose="020B0604020202020204" pitchFamily="34" charset="0"/>
                <a:cs typeface="Helvetica" panose="020B0604020202020204" pitchFamily="34" charset="0"/>
              </a:rPr>
              <a:t>Psychiatric consultation, assessment and</a:t>
            </a:r>
            <a:r>
              <a:rPr lang="en-US" sz="1600" spc="35"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treatment</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60"/>
              </a:spcBef>
              <a:buChar char="•"/>
              <a:tabLst>
                <a:tab pos="1155700" algn="l"/>
                <a:tab pos="1156335" algn="l"/>
              </a:tabLst>
            </a:pPr>
            <a:r>
              <a:rPr lang="en-US" sz="1600" spc="-5" dirty="0">
                <a:latin typeface="Helvetica" panose="020B0604020202020204" pitchFamily="34" charset="0"/>
                <a:cs typeface="Helvetica" panose="020B0604020202020204" pitchFamily="34" charset="0"/>
              </a:rPr>
              <a:t>Psychotropic medication</a:t>
            </a:r>
            <a:r>
              <a:rPr lang="en-US" sz="1600" spc="-15"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treatment</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55"/>
              </a:spcBef>
              <a:buChar char="•"/>
              <a:tabLst>
                <a:tab pos="1155700" algn="l"/>
                <a:tab pos="1156335" algn="l"/>
              </a:tabLst>
            </a:pPr>
            <a:r>
              <a:rPr lang="en-US" sz="1600" spc="-5" dirty="0">
                <a:latin typeface="Helvetica" panose="020B0604020202020204" pitchFamily="34" charset="0"/>
                <a:cs typeface="Helvetica" panose="020B0604020202020204" pitchFamily="34" charset="0"/>
              </a:rPr>
              <a:t>Developmental screening, testing and</a:t>
            </a:r>
            <a:r>
              <a:rPr lang="en-US" sz="1600" spc="30"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treatment</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40"/>
              </a:spcBef>
              <a:buChar char="•"/>
              <a:tabLst>
                <a:tab pos="1155700" algn="l"/>
                <a:tab pos="1156335" algn="l"/>
              </a:tabLst>
            </a:pPr>
            <a:r>
              <a:rPr lang="en-US" sz="1600" spc="-5" dirty="0">
                <a:latin typeface="Helvetica" panose="020B0604020202020204" pitchFamily="34" charset="0"/>
                <a:cs typeface="Helvetica" panose="020B0604020202020204" pitchFamily="34" charset="0"/>
              </a:rPr>
              <a:t>Psychological screening, testing and</a:t>
            </a:r>
            <a:r>
              <a:rPr lang="en-US" sz="1600" spc="10"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treatment</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55"/>
              </a:spcBef>
              <a:buChar char="•"/>
              <a:tabLst>
                <a:tab pos="1155700" algn="l"/>
                <a:tab pos="1156335" algn="l"/>
              </a:tabLst>
            </a:pPr>
            <a:r>
              <a:rPr lang="en-US" sz="1600" spc="-5" dirty="0">
                <a:latin typeface="Helvetica" panose="020B0604020202020204" pitchFamily="34" charset="0"/>
                <a:cs typeface="Helvetica" panose="020B0604020202020204" pitchFamily="34" charset="0"/>
              </a:rPr>
              <a:t>Smoking cessation</a:t>
            </a:r>
            <a:r>
              <a:rPr lang="en-US" sz="1600" spc="-55"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treatment</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55"/>
              </a:spcBef>
              <a:buChar char="•"/>
              <a:tabLst>
                <a:tab pos="1155700" algn="l"/>
                <a:tab pos="1156335" algn="l"/>
              </a:tabLst>
            </a:pPr>
            <a:r>
              <a:rPr lang="en-US" sz="1600" spc="-5" dirty="0">
                <a:latin typeface="Helvetica" panose="020B0604020202020204" pitchFamily="34" charset="0"/>
                <a:cs typeface="Helvetica" panose="020B0604020202020204" pitchFamily="34" charset="0"/>
              </a:rPr>
              <a:t>Alcohol and/or drug screening and</a:t>
            </a:r>
            <a:r>
              <a:rPr lang="en-US" sz="1600" spc="50"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intervention</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55"/>
              </a:spcBef>
              <a:buChar char="•"/>
              <a:tabLst>
                <a:tab pos="1155700" algn="l"/>
                <a:tab pos="1156335" algn="l"/>
              </a:tabLst>
            </a:pPr>
            <a:r>
              <a:rPr lang="en-US" sz="1600" spc="-5" dirty="0">
                <a:latin typeface="Helvetica" panose="020B0604020202020204" pitchFamily="34" charset="0"/>
                <a:cs typeface="Helvetica" panose="020B0604020202020204" pitchFamily="34" charset="0"/>
              </a:rPr>
              <a:t>Laboratory</a:t>
            </a:r>
            <a:r>
              <a:rPr lang="en-US" sz="1600" spc="-30"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Services</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55"/>
              </a:spcBef>
              <a:buChar char="•"/>
              <a:tabLst>
                <a:tab pos="1155700" algn="l"/>
                <a:tab pos="1156335" algn="l"/>
              </a:tabLst>
            </a:pPr>
            <a:r>
              <a:rPr lang="en-US" sz="1600" spc="-5" dirty="0">
                <a:latin typeface="Helvetica" panose="020B0604020202020204" pitchFamily="34" charset="0"/>
                <a:cs typeface="Helvetica" panose="020B0604020202020204" pitchFamily="34" charset="0"/>
              </a:rPr>
              <a:t>Children and Family </a:t>
            </a:r>
            <a:r>
              <a:rPr lang="en-US" sz="1600" spc="-10" dirty="0">
                <a:latin typeface="Helvetica" panose="020B0604020202020204" pitchFamily="34" charset="0"/>
                <a:cs typeface="Helvetica" panose="020B0604020202020204" pitchFamily="34" charset="0"/>
              </a:rPr>
              <a:t>Treatment </a:t>
            </a:r>
            <a:r>
              <a:rPr lang="en-US" sz="1600" spc="-5" dirty="0">
                <a:latin typeface="Helvetica" panose="020B0604020202020204" pitchFamily="34" charset="0"/>
                <a:cs typeface="Helvetica" panose="020B0604020202020204" pitchFamily="34" charset="0"/>
              </a:rPr>
              <a:t>and Support</a:t>
            </a:r>
            <a:r>
              <a:rPr lang="en-US" sz="1600" spc="35" dirty="0">
                <a:latin typeface="Helvetica" panose="020B0604020202020204" pitchFamily="34" charset="0"/>
                <a:cs typeface="Helvetica" panose="020B0604020202020204" pitchFamily="34" charset="0"/>
              </a:rPr>
              <a:t> </a:t>
            </a:r>
            <a:r>
              <a:rPr lang="en-US" sz="1600" spc="-5" dirty="0">
                <a:latin typeface="Helvetica" panose="020B0604020202020204" pitchFamily="34" charset="0"/>
                <a:cs typeface="Helvetica" panose="020B0604020202020204" pitchFamily="34" charset="0"/>
              </a:rPr>
              <a:t>Services</a:t>
            </a:r>
            <a:endParaRPr lang="en-US" sz="1600" dirty="0">
              <a:latin typeface="Helvetica" panose="020B0604020202020204" pitchFamily="34" charset="0"/>
              <a:cs typeface="Helvetica" panose="020B0604020202020204" pitchFamily="34" charset="0"/>
            </a:endParaRPr>
          </a:p>
          <a:p>
            <a:pPr marL="1155700" lvl="1" indent="-228600">
              <a:lnSpc>
                <a:spcPct val="100000"/>
              </a:lnSpc>
              <a:spcBef>
                <a:spcPts val="145"/>
              </a:spcBef>
              <a:buChar char="•"/>
              <a:tabLst>
                <a:tab pos="1155700" algn="l"/>
                <a:tab pos="1156335" algn="l"/>
              </a:tabLst>
            </a:pPr>
            <a:r>
              <a:rPr lang="en-US" sz="1600" spc="-5" dirty="0">
                <a:latin typeface="Helvetica" panose="020B0604020202020204" pitchFamily="34" charset="0"/>
                <a:cs typeface="Helvetica" panose="020B0604020202020204" pitchFamily="34" charset="0"/>
              </a:rPr>
              <a:t>Children’s Home and Community Based Services</a:t>
            </a:r>
            <a:endParaRPr lang="en-US" sz="1600" dirty="0">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185630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7030A0"/>
          </a:solidFill>
        </p:spPr>
        <p:txBody>
          <a:bodyPr>
            <a:noAutofit/>
          </a:bodyPr>
          <a:lstStyle/>
          <a:p>
            <a:pPr algn="ctr"/>
            <a:r>
              <a:rPr lang="en-US" sz="3600" dirty="0"/>
              <a:t>POPULATIONS SERVED BY ARTICLE 29-I FACILITIES</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402527"/>
            <a:ext cx="10515600" cy="4558973"/>
          </a:xfrm>
        </p:spPr>
        <p:txBody>
          <a:bodyPr>
            <a:normAutofit/>
          </a:bodyPr>
          <a:lstStyle/>
          <a:p>
            <a:pPr marL="355600" marR="433705" indent="-342900">
              <a:lnSpc>
                <a:spcPct val="110100"/>
              </a:lnSpc>
              <a:buFont typeface="Wingdings" panose="05000000000000000000" pitchFamily="2" charset="2"/>
              <a:buChar char="q"/>
              <a:tabLst>
                <a:tab pos="433070" algn="l"/>
                <a:tab pos="433705" algn="l"/>
              </a:tabLst>
            </a:pPr>
            <a:r>
              <a:rPr lang="en-US" sz="2400" spc="-20" dirty="0">
                <a:latin typeface="Helvetica" panose="020B0604020202020204" pitchFamily="34" charset="0"/>
                <a:cs typeface="Helvetica" panose="020B0604020202020204" pitchFamily="34" charset="0"/>
              </a:rPr>
              <a:t>Children/youth placed in foster care;</a:t>
            </a:r>
          </a:p>
          <a:p>
            <a:pPr marL="355600" marR="433705" indent="-342900">
              <a:lnSpc>
                <a:spcPct val="110100"/>
              </a:lnSpc>
              <a:buFont typeface="Wingdings" panose="05000000000000000000" pitchFamily="2" charset="2"/>
              <a:buChar char="q"/>
              <a:tabLst>
                <a:tab pos="433070" algn="l"/>
                <a:tab pos="433705" algn="l"/>
              </a:tabLst>
            </a:pPr>
            <a:r>
              <a:rPr lang="en-US" sz="2400" spc="-20" dirty="0">
                <a:latin typeface="Helvetica" panose="020B0604020202020204" pitchFamily="34" charset="0"/>
                <a:cs typeface="Helvetica" panose="020B0604020202020204" pitchFamily="34" charset="0"/>
              </a:rPr>
              <a:t>Babies residing with their parent who are placed in a 29-I Health Facility and in foster care (8D Babies);</a:t>
            </a:r>
          </a:p>
          <a:p>
            <a:pPr marL="355600" marR="433705" indent="-342900">
              <a:lnSpc>
                <a:spcPct val="110100"/>
              </a:lnSpc>
              <a:buFont typeface="Wingdings" panose="05000000000000000000" pitchFamily="2" charset="2"/>
              <a:buChar char="q"/>
              <a:tabLst>
                <a:tab pos="433070" algn="l"/>
                <a:tab pos="433705" algn="l"/>
              </a:tabLst>
            </a:pPr>
            <a:r>
              <a:rPr lang="en-US" sz="2400" spc="-20" dirty="0">
                <a:latin typeface="Helvetica" panose="020B0604020202020204" pitchFamily="34" charset="0"/>
                <a:cs typeface="Helvetica" panose="020B0604020202020204" pitchFamily="34" charset="0"/>
              </a:rPr>
              <a:t>Children/youth placed in a 29-I Health Facility by Committee on Special Education (CSE);</a:t>
            </a:r>
          </a:p>
          <a:p>
            <a:pPr marL="355600" marR="433705" indent="-342900">
              <a:lnSpc>
                <a:spcPct val="110100"/>
              </a:lnSpc>
              <a:buFont typeface="Wingdings" panose="05000000000000000000" pitchFamily="2" charset="2"/>
              <a:buChar char="q"/>
              <a:tabLst>
                <a:tab pos="433070" algn="l"/>
                <a:tab pos="433705" algn="l"/>
              </a:tabLst>
            </a:pPr>
            <a:r>
              <a:rPr lang="en-US" sz="2400" spc="-20" dirty="0">
                <a:latin typeface="Helvetica" panose="020B0604020202020204" pitchFamily="34" charset="0"/>
                <a:cs typeface="Helvetica" panose="020B0604020202020204" pitchFamily="34" charset="0"/>
              </a:rPr>
              <a:t>Pre-dispositional placed youth; and</a:t>
            </a:r>
          </a:p>
          <a:p>
            <a:pPr marL="355600" marR="433705" indent="-342900">
              <a:lnSpc>
                <a:spcPct val="110100"/>
              </a:lnSpc>
              <a:buFont typeface="Wingdings" panose="05000000000000000000" pitchFamily="2" charset="2"/>
              <a:buChar char="q"/>
              <a:tabLst>
                <a:tab pos="433070" algn="l"/>
                <a:tab pos="433705" algn="l"/>
              </a:tabLst>
            </a:pPr>
            <a:r>
              <a:rPr lang="en-US" sz="2400" spc="-20" dirty="0">
                <a:latin typeface="Helvetica" panose="020B0604020202020204" pitchFamily="34" charset="0"/>
                <a:cs typeface="Helvetica" panose="020B0604020202020204" pitchFamily="34" charset="0"/>
              </a:rPr>
              <a:t>Children/youth and adults who are discharged from a 29-I Health Facility (with limitations, as defined by the VFCA Policy Manual)</a:t>
            </a:r>
          </a:p>
          <a:p>
            <a:pPr marL="0" indent="0">
              <a:buNone/>
            </a:pPr>
            <a:endParaRPr lang="en-US" sz="2000" b="1"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AB195-1ABF-FB47-A1DA-11AD47F23047}"/>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179F23A-0038-4363-AB61-7F1D3AF9B24B}"/>
              </a:ext>
            </a:extLst>
          </p:cNvPr>
          <p:cNvSpPr>
            <a:spLocks noGrp="1"/>
          </p:cNvSpPr>
          <p:nvPr>
            <p:ph type="sldNum" sz="quarter" idx="12"/>
          </p:nvPr>
        </p:nvSpPr>
        <p:spPr/>
        <p:txBody>
          <a:bodyPr/>
          <a:lstStyle/>
          <a:p>
            <a:fld id="{157C3A33-8797-B644-A994-F09AF5F50374}" type="slidenum">
              <a:rPr lang="en-US" smtClean="0"/>
              <a:t>16</a:t>
            </a:fld>
            <a:endParaRPr lang="en-US"/>
          </a:p>
        </p:txBody>
      </p:sp>
    </p:spTree>
    <p:extLst>
      <p:ext uri="{BB962C8B-B14F-4D97-AF65-F5344CB8AC3E}">
        <p14:creationId xmlns:p14="http://schemas.microsoft.com/office/powerpoint/2010/main" val="41979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1" y="217030"/>
            <a:ext cx="12191999" cy="879475"/>
          </a:xfrm>
          <a:solidFill>
            <a:srgbClr val="7030A0"/>
          </a:solidFill>
        </p:spPr>
        <p:txBody>
          <a:bodyPr lIns="91440">
            <a:noAutofit/>
          </a:bodyPr>
          <a:lstStyle/>
          <a:p>
            <a:pPr algn="ctr"/>
            <a:r>
              <a:rPr lang="en-US" sz="4000" b="1" spc="-5" dirty="0">
                <a:effectLst/>
                <a:latin typeface="Arial"/>
                <a:cs typeface="Arial"/>
              </a:rPr>
              <a:t>ARTICLE 29-I SERVICES DO </a:t>
            </a:r>
            <a:r>
              <a:rPr lang="en-US" sz="4000" b="1" spc="-10" dirty="0">
                <a:effectLst/>
                <a:latin typeface="Arial"/>
                <a:cs typeface="Arial"/>
              </a:rPr>
              <a:t>NOT</a:t>
            </a:r>
            <a:r>
              <a:rPr lang="en-US" sz="4000" b="1" spc="60" dirty="0">
                <a:effectLst/>
                <a:latin typeface="Arial"/>
                <a:cs typeface="Arial"/>
              </a:rPr>
              <a:t> </a:t>
            </a:r>
            <a:r>
              <a:rPr lang="en-US" sz="4000" b="1" spc="-5" dirty="0">
                <a:effectLst/>
                <a:latin typeface="Arial"/>
                <a:cs typeface="Arial"/>
              </a:rPr>
              <a:t>INCLUDE</a:t>
            </a:r>
            <a:endParaRPr lang="en-US" sz="4000" dirty="0">
              <a:effectLst/>
            </a:endParaRP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402527"/>
            <a:ext cx="10515600" cy="4558973"/>
          </a:xfrm>
        </p:spPr>
        <p:txBody>
          <a:bodyPr>
            <a:normAutofit lnSpcReduction="10000"/>
          </a:bodyPr>
          <a:lstStyle/>
          <a:p>
            <a:pPr marL="469900" indent="-457200">
              <a:lnSpc>
                <a:spcPct val="100000"/>
              </a:lnSpc>
              <a:buFont typeface="Wingdings" panose="05000000000000000000" pitchFamily="2" charset="2"/>
              <a:buChar char="q"/>
              <a:tabLst>
                <a:tab pos="241300" algn="l"/>
              </a:tabLst>
            </a:pPr>
            <a:r>
              <a:rPr lang="en-US" sz="3200" dirty="0">
                <a:latin typeface="Helvetica" panose="020B0604020202020204" pitchFamily="34" charset="0"/>
                <a:cs typeface="Helvetica" panose="020B0604020202020204" pitchFamily="34" charset="0"/>
              </a:rPr>
              <a:t>Surgical</a:t>
            </a:r>
            <a:r>
              <a:rPr lang="en-US" sz="3200" spc="-75" dirty="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services</a:t>
            </a:r>
          </a:p>
          <a:p>
            <a:pPr marL="469900" indent="-457200">
              <a:lnSpc>
                <a:spcPct val="100000"/>
              </a:lnSpc>
              <a:spcBef>
                <a:spcPts val="265"/>
              </a:spcBef>
              <a:buFont typeface="Wingdings" panose="05000000000000000000" pitchFamily="2" charset="2"/>
              <a:buChar char="q"/>
              <a:tabLst>
                <a:tab pos="241300" algn="l"/>
              </a:tabLst>
            </a:pPr>
            <a:r>
              <a:rPr lang="en-US" sz="3200" dirty="0">
                <a:latin typeface="Helvetica" panose="020B0604020202020204" pitchFamily="34" charset="0"/>
                <a:cs typeface="Helvetica" panose="020B0604020202020204" pitchFamily="34" charset="0"/>
              </a:rPr>
              <a:t>Dental</a:t>
            </a:r>
            <a:r>
              <a:rPr lang="en-US" sz="3200" spc="-80" dirty="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services</a:t>
            </a:r>
          </a:p>
          <a:p>
            <a:pPr marL="469900" indent="-457200">
              <a:lnSpc>
                <a:spcPct val="100000"/>
              </a:lnSpc>
              <a:spcBef>
                <a:spcPts val="260"/>
              </a:spcBef>
              <a:buFont typeface="Wingdings" panose="05000000000000000000" pitchFamily="2" charset="2"/>
              <a:buChar char="q"/>
              <a:tabLst>
                <a:tab pos="241300" algn="l"/>
              </a:tabLst>
            </a:pPr>
            <a:r>
              <a:rPr lang="en-US" sz="3200" dirty="0">
                <a:latin typeface="Helvetica" panose="020B0604020202020204" pitchFamily="34" charset="0"/>
                <a:cs typeface="Helvetica" panose="020B0604020202020204" pitchFamily="34" charset="0"/>
              </a:rPr>
              <a:t>Orthodontic</a:t>
            </a:r>
            <a:r>
              <a:rPr lang="en-US" sz="3200" spc="-80" dirty="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care</a:t>
            </a:r>
          </a:p>
          <a:p>
            <a:pPr marL="469900" indent="-457200">
              <a:lnSpc>
                <a:spcPct val="100000"/>
              </a:lnSpc>
              <a:spcBef>
                <a:spcPts val="260"/>
              </a:spcBef>
              <a:buFont typeface="Wingdings" panose="05000000000000000000" pitchFamily="2" charset="2"/>
              <a:buChar char="q"/>
              <a:tabLst>
                <a:tab pos="241300" algn="l"/>
              </a:tabLst>
            </a:pPr>
            <a:r>
              <a:rPr lang="en-US" sz="3200" dirty="0">
                <a:latin typeface="Helvetica" panose="020B0604020202020204" pitchFamily="34" charset="0"/>
                <a:cs typeface="Helvetica" panose="020B0604020202020204" pitchFamily="34" charset="0"/>
              </a:rPr>
              <a:t>General hospital services including emergency</a:t>
            </a:r>
            <a:r>
              <a:rPr lang="en-US" sz="3200" spc="10" dirty="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care</a:t>
            </a:r>
          </a:p>
          <a:p>
            <a:pPr marL="469900" indent="-457200">
              <a:lnSpc>
                <a:spcPct val="100000"/>
              </a:lnSpc>
              <a:spcBef>
                <a:spcPts val="260"/>
              </a:spcBef>
              <a:buFont typeface="Wingdings" panose="05000000000000000000" pitchFamily="2" charset="2"/>
              <a:buChar char="q"/>
              <a:tabLst>
                <a:tab pos="241300" algn="l"/>
              </a:tabLst>
            </a:pPr>
            <a:r>
              <a:rPr lang="en-US" sz="3200" spc="-5" dirty="0">
                <a:latin typeface="Helvetica" panose="020B0604020202020204" pitchFamily="34" charset="0"/>
                <a:cs typeface="Helvetica" panose="020B0604020202020204" pitchFamily="34" charset="0"/>
              </a:rPr>
              <a:t>Birth </a:t>
            </a:r>
            <a:r>
              <a:rPr lang="en-US" sz="3200" dirty="0">
                <a:latin typeface="Helvetica" panose="020B0604020202020204" pitchFamily="34" charset="0"/>
                <a:cs typeface="Helvetica" panose="020B0604020202020204" pitchFamily="34" charset="0"/>
              </a:rPr>
              <a:t>center</a:t>
            </a:r>
            <a:r>
              <a:rPr lang="en-US" sz="3200" spc="-65" dirty="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services</a:t>
            </a:r>
          </a:p>
          <a:p>
            <a:pPr marL="469900" indent="-457200">
              <a:lnSpc>
                <a:spcPct val="100000"/>
              </a:lnSpc>
              <a:spcBef>
                <a:spcPts val="260"/>
              </a:spcBef>
              <a:buFont typeface="Wingdings" panose="05000000000000000000" pitchFamily="2" charset="2"/>
              <a:buChar char="q"/>
              <a:tabLst>
                <a:tab pos="241300" algn="l"/>
              </a:tabLst>
            </a:pPr>
            <a:r>
              <a:rPr lang="en-US" sz="3200" dirty="0">
                <a:latin typeface="Helvetica" panose="020B0604020202020204" pitchFamily="34" charset="0"/>
                <a:cs typeface="Helvetica" panose="020B0604020202020204" pitchFamily="34" charset="0"/>
              </a:rPr>
              <a:t>Emergency intervention for </a:t>
            </a:r>
            <a:r>
              <a:rPr lang="en-US" sz="3200" spc="-5" dirty="0">
                <a:latin typeface="Helvetica" panose="020B0604020202020204" pitchFamily="34" charset="0"/>
                <a:cs typeface="Helvetica" panose="020B0604020202020204" pitchFamily="34" charset="0"/>
              </a:rPr>
              <a:t>major</a:t>
            </a:r>
            <a:r>
              <a:rPr lang="en-US" sz="3200" spc="-30" dirty="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trauma</a:t>
            </a:r>
          </a:p>
          <a:p>
            <a:pPr marL="469900" indent="-457200">
              <a:lnSpc>
                <a:spcPct val="100000"/>
              </a:lnSpc>
              <a:spcBef>
                <a:spcPts val="265"/>
              </a:spcBef>
              <a:buFont typeface="Wingdings" panose="05000000000000000000" pitchFamily="2" charset="2"/>
              <a:buChar char="q"/>
              <a:tabLst>
                <a:tab pos="241300" algn="l"/>
              </a:tabLst>
            </a:pPr>
            <a:r>
              <a:rPr lang="en-US" sz="3200" spc="-15" dirty="0">
                <a:latin typeface="Helvetica" panose="020B0604020202020204" pitchFamily="34" charset="0"/>
                <a:cs typeface="Helvetica" panose="020B0604020202020204" pitchFamily="34" charset="0"/>
              </a:rPr>
              <a:t>Treatment </a:t>
            </a:r>
            <a:r>
              <a:rPr lang="en-US" sz="3200" spc="-5" dirty="0">
                <a:latin typeface="Helvetica" panose="020B0604020202020204" pitchFamily="34" charset="0"/>
                <a:cs typeface="Helvetica" panose="020B0604020202020204" pitchFamily="34" charset="0"/>
              </a:rPr>
              <a:t>of </a:t>
            </a:r>
            <a:r>
              <a:rPr lang="en-US" sz="3200" dirty="0">
                <a:latin typeface="Helvetica" panose="020B0604020202020204" pitchFamily="34" charset="0"/>
                <a:cs typeface="Helvetica" panose="020B0604020202020204" pitchFamily="34" charset="0"/>
              </a:rPr>
              <a:t>life-threatening </a:t>
            </a:r>
            <a:r>
              <a:rPr lang="en-US" sz="3200" spc="-5" dirty="0">
                <a:latin typeface="Helvetica" panose="020B0604020202020204" pitchFamily="34" charset="0"/>
                <a:cs typeface="Helvetica" panose="020B0604020202020204" pitchFamily="34" charset="0"/>
              </a:rPr>
              <a:t>or </a:t>
            </a:r>
            <a:r>
              <a:rPr lang="en-US" sz="3200" dirty="0">
                <a:latin typeface="Helvetica" panose="020B0604020202020204" pitchFamily="34" charset="0"/>
                <a:cs typeface="Helvetica" panose="020B0604020202020204" pitchFamily="34" charset="0"/>
              </a:rPr>
              <a:t>potentially disabling</a:t>
            </a:r>
            <a:r>
              <a:rPr lang="en-US" sz="3200" spc="75" dirty="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conditions</a:t>
            </a:r>
          </a:p>
          <a:p>
            <a:pPr marL="469900" indent="-457200">
              <a:lnSpc>
                <a:spcPct val="100000"/>
              </a:lnSpc>
              <a:spcBef>
                <a:spcPts val="260"/>
              </a:spcBef>
              <a:buFont typeface="Wingdings" panose="05000000000000000000" pitchFamily="2" charset="2"/>
              <a:buChar char="q"/>
              <a:tabLst>
                <a:tab pos="241300" algn="l"/>
              </a:tabLst>
            </a:pPr>
            <a:r>
              <a:rPr lang="en-US" sz="3200" dirty="0">
                <a:latin typeface="Helvetica" panose="020B0604020202020204" pitchFamily="34" charset="0"/>
                <a:cs typeface="Helvetica" panose="020B0604020202020204" pitchFamily="34" charset="0"/>
              </a:rPr>
              <a:t>Non-Routine</a:t>
            </a:r>
            <a:r>
              <a:rPr lang="en-US" sz="3200" spc="-95" dirty="0">
                <a:latin typeface="Helvetica" panose="020B0604020202020204" pitchFamily="34" charset="0"/>
                <a:cs typeface="Helvetica" panose="020B0604020202020204" pitchFamily="34" charset="0"/>
              </a:rPr>
              <a:t> </a:t>
            </a:r>
            <a:r>
              <a:rPr lang="en-US" sz="3200" spc="-10" dirty="0">
                <a:latin typeface="Helvetica" panose="020B0604020202020204" pitchFamily="34" charset="0"/>
                <a:cs typeface="Helvetica" panose="020B0604020202020204" pitchFamily="34" charset="0"/>
              </a:rPr>
              <a:t>Transportation</a:t>
            </a:r>
            <a:endParaRPr lang="en-US" sz="3200" dirty="0">
              <a:latin typeface="Helvetica" panose="020B0604020202020204" pitchFamily="34" charset="0"/>
              <a:cs typeface="Helvetica" panose="020B0604020202020204" pitchFamily="34" charset="0"/>
            </a:endParaRPr>
          </a:p>
          <a:p>
            <a:pPr marL="0" indent="0">
              <a:buNone/>
            </a:pPr>
            <a:endParaRPr lang="en-US" sz="2000" b="1"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AB195-1ABF-FB47-A1DA-11AD47F23047}"/>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179F23A-0038-4363-AB61-7F1D3AF9B24B}"/>
              </a:ext>
            </a:extLst>
          </p:cNvPr>
          <p:cNvSpPr>
            <a:spLocks noGrp="1"/>
          </p:cNvSpPr>
          <p:nvPr>
            <p:ph type="sldNum" sz="quarter" idx="12"/>
          </p:nvPr>
        </p:nvSpPr>
        <p:spPr/>
        <p:txBody>
          <a:bodyPr/>
          <a:lstStyle/>
          <a:p>
            <a:fld id="{157C3A33-8797-B644-A994-F09AF5F50374}" type="slidenum">
              <a:rPr lang="en-US" smtClean="0"/>
              <a:t>17</a:t>
            </a:fld>
            <a:endParaRPr lang="en-US"/>
          </a:p>
        </p:txBody>
      </p:sp>
    </p:spTree>
    <p:extLst>
      <p:ext uri="{BB962C8B-B14F-4D97-AF65-F5344CB8AC3E}">
        <p14:creationId xmlns:p14="http://schemas.microsoft.com/office/powerpoint/2010/main" val="178612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7030A0"/>
          </a:solidFill>
        </p:spPr>
        <p:txBody>
          <a:bodyPr lIns="91440">
            <a:noAutofit/>
          </a:bodyPr>
          <a:lstStyle/>
          <a:p>
            <a:pPr algn="ctr"/>
            <a:r>
              <a:rPr lang="en-US" sz="3600" dirty="0"/>
              <a:t>FUNDAMENTAL REQUIREMENTS FOR 29-I HEALTH FACILITY SERVICES</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402527"/>
            <a:ext cx="10515600" cy="4558973"/>
          </a:xfrm>
        </p:spPr>
        <p:txBody>
          <a:bodyPr>
            <a:normAutofit/>
          </a:bodyPr>
          <a:lstStyle/>
          <a:p>
            <a:pPr marL="355600" indent="-342900">
              <a:lnSpc>
                <a:spcPct val="100000"/>
              </a:lnSpc>
              <a:buClr>
                <a:schemeClr val="tx1"/>
              </a:buClr>
              <a:buSzPct val="138888"/>
              <a:buFont typeface="Wingdings" panose="05000000000000000000" pitchFamily="2" charset="2"/>
              <a:buChar char="q"/>
              <a:tabLst>
                <a:tab pos="469900" algn="l"/>
                <a:tab pos="470534" algn="l"/>
              </a:tabLst>
            </a:pPr>
            <a:r>
              <a:rPr lang="en-US" sz="2000" spc="-15" dirty="0">
                <a:latin typeface="Arial"/>
                <a:cs typeface="Arial"/>
              </a:rPr>
              <a:t>Voluntary </a:t>
            </a:r>
            <a:r>
              <a:rPr lang="en-US" sz="2000" dirty="0">
                <a:latin typeface="Arial"/>
                <a:cs typeface="Arial"/>
              </a:rPr>
              <a:t>Foster </a:t>
            </a:r>
            <a:r>
              <a:rPr lang="en-US" sz="2000" spc="-5" dirty="0">
                <a:latin typeface="Arial"/>
                <a:cs typeface="Arial"/>
              </a:rPr>
              <a:t>Care Agencies </a:t>
            </a:r>
            <a:r>
              <a:rPr lang="en-US" sz="2000" dirty="0">
                <a:latin typeface="Arial"/>
                <a:cs typeface="Arial"/>
              </a:rPr>
              <a:t>(VFCAs) must </a:t>
            </a:r>
            <a:r>
              <a:rPr lang="en-US" sz="2000" spc="-5" dirty="0">
                <a:latin typeface="Arial"/>
                <a:cs typeface="Arial"/>
              </a:rPr>
              <a:t>obtain and maintain an </a:t>
            </a:r>
            <a:r>
              <a:rPr lang="en-US" sz="2000" dirty="0">
                <a:latin typeface="Arial"/>
                <a:cs typeface="Arial"/>
              </a:rPr>
              <a:t>Article 29-I </a:t>
            </a:r>
            <a:r>
              <a:rPr lang="en-US" sz="2000" spc="-5" dirty="0">
                <a:latin typeface="Arial"/>
                <a:cs typeface="Arial"/>
              </a:rPr>
              <a:t>Health</a:t>
            </a:r>
            <a:r>
              <a:rPr lang="en-US" sz="2000" spc="-85" dirty="0">
                <a:latin typeface="Arial"/>
                <a:cs typeface="Arial"/>
              </a:rPr>
              <a:t> </a:t>
            </a:r>
            <a:r>
              <a:rPr lang="en-US" sz="2000" spc="-5" dirty="0">
                <a:latin typeface="Arial"/>
                <a:cs typeface="Arial"/>
              </a:rPr>
              <a:t>Facility  license </a:t>
            </a:r>
            <a:r>
              <a:rPr lang="en-US" sz="2000" dirty="0">
                <a:latin typeface="Arial"/>
                <a:cs typeface="Arial"/>
              </a:rPr>
              <a:t>from the </a:t>
            </a:r>
            <a:r>
              <a:rPr lang="en-US" sz="2000" spc="-5" dirty="0">
                <a:latin typeface="Arial"/>
                <a:cs typeface="Arial"/>
              </a:rPr>
              <a:t>Department of Health </a:t>
            </a:r>
            <a:r>
              <a:rPr lang="en-US" sz="2000" dirty="0">
                <a:latin typeface="Arial"/>
                <a:cs typeface="Arial"/>
              </a:rPr>
              <a:t>to </a:t>
            </a:r>
            <a:r>
              <a:rPr lang="en-US" sz="2000" spc="-5" dirty="0">
                <a:latin typeface="Arial"/>
                <a:cs typeface="Arial"/>
              </a:rPr>
              <a:t>provide Health Related</a:t>
            </a:r>
            <a:r>
              <a:rPr lang="en-US" sz="2000" spc="50" dirty="0">
                <a:latin typeface="Arial"/>
                <a:cs typeface="Arial"/>
              </a:rPr>
              <a:t> </a:t>
            </a:r>
            <a:r>
              <a:rPr lang="en-US" sz="2000" spc="-5" dirty="0">
                <a:latin typeface="Arial"/>
                <a:cs typeface="Arial"/>
              </a:rPr>
              <a:t>Services</a:t>
            </a:r>
            <a:endParaRPr lang="en-US" sz="2000" dirty="0">
              <a:latin typeface="Arial"/>
              <a:cs typeface="Arial"/>
            </a:endParaRPr>
          </a:p>
          <a:p>
            <a:pPr marL="355600" marR="36195" indent="-342900">
              <a:lnSpc>
                <a:spcPct val="100000"/>
              </a:lnSpc>
              <a:spcBef>
                <a:spcPts val="600"/>
              </a:spcBef>
              <a:buClr>
                <a:schemeClr val="tx1"/>
              </a:buClr>
              <a:buSzPct val="138888"/>
              <a:buFont typeface="Wingdings" panose="05000000000000000000" pitchFamily="2" charset="2"/>
              <a:buChar char="q"/>
              <a:tabLst>
                <a:tab pos="469900" algn="l"/>
                <a:tab pos="470534" algn="l"/>
              </a:tabLst>
            </a:pPr>
            <a:r>
              <a:rPr lang="en-US" sz="2000" dirty="0">
                <a:latin typeface="Arial"/>
                <a:cs typeface="Arial"/>
              </a:rPr>
              <a:t>The </a:t>
            </a:r>
            <a:r>
              <a:rPr lang="en-US" sz="2000" spc="-10" dirty="0">
                <a:latin typeface="Arial"/>
                <a:cs typeface="Arial"/>
              </a:rPr>
              <a:t>child’s/youth’s </a:t>
            </a:r>
            <a:r>
              <a:rPr lang="en-US" sz="2000" spc="-5" dirty="0">
                <a:latin typeface="Arial"/>
                <a:cs typeface="Arial"/>
              </a:rPr>
              <a:t>health/behavioral health record, treatment plan, service plan and/or plan </a:t>
            </a:r>
            <a:r>
              <a:rPr lang="en-US" sz="2000" dirty="0">
                <a:latin typeface="Arial"/>
                <a:cs typeface="Arial"/>
              </a:rPr>
              <a:t>of  </a:t>
            </a:r>
            <a:r>
              <a:rPr lang="en-US" sz="2000" spc="-5" dirty="0">
                <a:latin typeface="Arial"/>
                <a:cs typeface="Arial"/>
              </a:rPr>
              <a:t>care </a:t>
            </a:r>
            <a:r>
              <a:rPr lang="en-US" sz="2000" dirty="0">
                <a:latin typeface="Arial"/>
                <a:cs typeface="Arial"/>
              </a:rPr>
              <a:t>must </a:t>
            </a:r>
            <a:r>
              <a:rPr lang="en-US" sz="2000" spc="-5" dirty="0">
                <a:latin typeface="Arial"/>
                <a:cs typeface="Arial"/>
              </a:rPr>
              <a:t>reflect that </a:t>
            </a:r>
            <a:r>
              <a:rPr lang="en-US" sz="2000" dirty="0">
                <a:latin typeface="Arial"/>
                <a:cs typeface="Arial"/>
              </a:rPr>
              <a:t>the </a:t>
            </a:r>
            <a:r>
              <a:rPr lang="en-US" sz="2000" spc="-5" dirty="0">
                <a:latin typeface="Arial"/>
                <a:cs typeface="Arial"/>
              </a:rPr>
              <a:t>services provided </a:t>
            </a:r>
            <a:r>
              <a:rPr lang="en-US" sz="2000" spc="-15" dirty="0">
                <a:latin typeface="Arial"/>
                <a:cs typeface="Arial"/>
              </a:rPr>
              <a:t>were </a:t>
            </a:r>
            <a:r>
              <a:rPr lang="en-US" sz="2000" spc="-5" dirty="0">
                <a:latin typeface="Arial"/>
                <a:cs typeface="Arial"/>
              </a:rPr>
              <a:t>medically necessary and appropriate and </a:t>
            </a:r>
            <a:r>
              <a:rPr lang="en-US" sz="2000" spc="-15" dirty="0">
                <a:latin typeface="Arial"/>
                <a:cs typeface="Arial"/>
              </a:rPr>
              <a:t>were  </a:t>
            </a:r>
            <a:r>
              <a:rPr lang="en-US" sz="2000" spc="-5" dirty="0">
                <a:latin typeface="Arial"/>
                <a:cs typeface="Arial"/>
              </a:rPr>
              <a:t>rendered by qualified practitioners </a:t>
            </a:r>
            <a:r>
              <a:rPr lang="en-US" sz="2000" spc="-10" dirty="0">
                <a:latin typeface="Arial"/>
                <a:cs typeface="Arial"/>
              </a:rPr>
              <a:t>within </a:t>
            </a:r>
            <a:r>
              <a:rPr lang="en-US" sz="2000" spc="-5" dirty="0">
                <a:latin typeface="Arial"/>
                <a:cs typeface="Arial"/>
              </a:rPr>
              <a:t>their scope </a:t>
            </a:r>
            <a:r>
              <a:rPr lang="en-US" sz="2000" dirty="0">
                <a:latin typeface="Arial"/>
                <a:cs typeface="Arial"/>
              </a:rPr>
              <a:t>of </a:t>
            </a:r>
            <a:r>
              <a:rPr lang="en-US" sz="2000" spc="-5" dirty="0">
                <a:latin typeface="Arial"/>
                <a:cs typeface="Arial"/>
              </a:rPr>
              <a:t>practice (including supervision  requirements), as defined </a:t>
            </a:r>
            <a:r>
              <a:rPr lang="en-US" sz="2000" dirty="0">
                <a:latin typeface="Arial"/>
                <a:cs typeface="Arial"/>
              </a:rPr>
              <a:t>in </a:t>
            </a:r>
            <a:r>
              <a:rPr lang="en-US" sz="2000" spc="-5" dirty="0">
                <a:latin typeface="Arial"/>
                <a:cs typeface="Arial"/>
              </a:rPr>
              <a:t>applicable </a:t>
            </a:r>
            <a:r>
              <a:rPr lang="en-US" sz="2000" dirty="0">
                <a:latin typeface="Arial"/>
                <a:cs typeface="Arial"/>
              </a:rPr>
              <a:t>State</a:t>
            </a:r>
            <a:r>
              <a:rPr lang="en-US" sz="2000" spc="5" dirty="0">
                <a:latin typeface="Arial"/>
                <a:cs typeface="Arial"/>
              </a:rPr>
              <a:t> </a:t>
            </a:r>
            <a:r>
              <a:rPr lang="en-US" sz="2000" spc="-10" dirty="0">
                <a:latin typeface="Arial"/>
                <a:cs typeface="Arial"/>
              </a:rPr>
              <a:t>Law</a:t>
            </a:r>
            <a:endParaRPr lang="en-US" sz="2000" dirty="0">
              <a:latin typeface="Arial"/>
              <a:cs typeface="Arial"/>
            </a:endParaRPr>
          </a:p>
          <a:p>
            <a:pPr marL="355600" marR="909319" indent="-342900">
              <a:lnSpc>
                <a:spcPct val="100000"/>
              </a:lnSpc>
              <a:spcBef>
                <a:spcPts val="1200"/>
              </a:spcBef>
              <a:buClr>
                <a:schemeClr val="tx1"/>
              </a:buClr>
              <a:buSzPct val="138888"/>
              <a:buFont typeface="Wingdings" panose="05000000000000000000" pitchFamily="2" charset="2"/>
              <a:buChar char="q"/>
              <a:tabLst>
                <a:tab pos="469900" algn="l"/>
                <a:tab pos="470534" algn="l"/>
              </a:tabLst>
            </a:pPr>
            <a:r>
              <a:rPr lang="en-US" sz="2000" spc="-5" dirty="0">
                <a:latin typeface="Arial"/>
                <a:cs typeface="Arial"/>
              </a:rPr>
              <a:t>29-I Health Facilities </a:t>
            </a:r>
            <a:r>
              <a:rPr lang="en-US" sz="2000" spc="-15" dirty="0">
                <a:latin typeface="Arial"/>
                <a:cs typeface="Arial"/>
              </a:rPr>
              <a:t>who wish </a:t>
            </a:r>
            <a:r>
              <a:rPr lang="en-US" sz="2000" dirty="0">
                <a:latin typeface="Arial"/>
                <a:cs typeface="Arial"/>
              </a:rPr>
              <a:t>to </a:t>
            </a:r>
            <a:r>
              <a:rPr lang="en-US" sz="2000" spc="-5" dirty="0">
                <a:latin typeface="Arial"/>
                <a:cs typeface="Arial"/>
              </a:rPr>
              <a:t>provide </a:t>
            </a:r>
            <a:r>
              <a:rPr lang="en-US" sz="2000" dirty="0">
                <a:latin typeface="Arial"/>
                <a:cs typeface="Arial"/>
              </a:rPr>
              <a:t>CFTSS </a:t>
            </a:r>
            <a:r>
              <a:rPr lang="en-US" sz="2000" spc="-5" dirty="0">
                <a:latin typeface="Arial"/>
                <a:cs typeface="Arial"/>
              </a:rPr>
              <a:t>and HCBS are required </a:t>
            </a:r>
            <a:r>
              <a:rPr lang="en-US" sz="2000" dirty="0">
                <a:latin typeface="Arial"/>
                <a:cs typeface="Arial"/>
              </a:rPr>
              <a:t>to </a:t>
            </a:r>
            <a:r>
              <a:rPr lang="en-US" sz="2000" spc="-5" dirty="0">
                <a:latin typeface="Arial"/>
                <a:cs typeface="Arial"/>
              </a:rPr>
              <a:t>receive </a:t>
            </a:r>
            <a:r>
              <a:rPr lang="en-US" sz="2000" dirty="0">
                <a:latin typeface="Arial"/>
                <a:cs typeface="Arial"/>
              </a:rPr>
              <a:t>the  </a:t>
            </a:r>
            <a:r>
              <a:rPr lang="en-US" sz="2000" spc="-5" dirty="0">
                <a:latin typeface="Arial"/>
                <a:cs typeface="Arial"/>
              </a:rPr>
              <a:t>appropriate designation(s) </a:t>
            </a:r>
            <a:r>
              <a:rPr lang="en-US" sz="2000" dirty="0">
                <a:latin typeface="Arial"/>
                <a:cs typeface="Arial"/>
              </a:rPr>
              <a:t>from the</a:t>
            </a:r>
            <a:r>
              <a:rPr lang="en-US" sz="2000" spc="25" dirty="0">
                <a:latin typeface="Arial"/>
                <a:cs typeface="Arial"/>
              </a:rPr>
              <a:t> </a:t>
            </a:r>
            <a:r>
              <a:rPr lang="en-US" sz="2000" spc="-5" dirty="0">
                <a:latin typeface="Arial"/>
                <a:cs typeface="Arial"/>
              </a:rPr>
              <a:t>State.</a:t>
            </a:r>
            <a:endParaRPr lang="en-US" sz="2000" dirty="0">
              <a:latin typeface="Arial"/>
              <a:cs typeface="Arial"/>
            </a:endParaRPr>
          </a:p>
          <a:p>
            <a:pPr marL="355600" marR="234315" indent="-342900">
              <a:lnSpc>
                <a:spcPct val="100000"/>
              </a:lnSpc>
              <a:spcBef>
                <a:spcPts val="1795"/>
              </a:spcBef>
              <a:buClr>
                <a:schemeClr val="tx1"/>
              </a:buClr>
              <a:buSzPct val="138888"/>
              <a:buFont typeface="Wingdings" panose="05000000000000000000" pitchFamily="2" charset="2"/>
              <a:buChar char="q"/>
              <a:tabLst>
                <a:tab pos="469900" algn="l"/>
                <a:tab pos="470534" algn="l"/>
              </a:tabLst>
            </a:pPr>
            <a:r>
              <a:rPr lang="en-US" sz="2000" b="1" spc="-10" dirty="0">
                <a:solidFill>
                  <a:srgbClr val="FFFF00"/>
                </a:solidFill>
                <a:latin typeface="Arial"/>
                <a:cs typeface="Arial"/>
              </a:rPr>
              <a:t>29-I </a:t>
            </a:r>
            <a:r>
              <a:rPr lang="en-US" sz="2000" b="1" spc="-5" dirty="0">
                <a:solidFill>
                  <a:srgbClr val="FFFF00"/>
                </a:solidFill>
                <a:latin typeface="Arial"/>
                <a:cs typeface="Arial"/>
              </a:rPr>
              <a:t>Health Facilities providing laboratory services must have </a:t>
            </a:r>
            <a:r>
              <a:rPr lang="en-US" sz="2000" b="1" dirty="0">
                <a:solidFill>
                  <a:srgbClr val="FFFF00"/>
                </a:solidFill>
                <a:latin typeface="Arial"/>
                <a:cs typeface="Arial"/>
              </a:rPr>
              <a:t>a </a:t>
            </a:r>
            <a:r>
              <a:rPr lang="en-US" sz="2000" b="1" spc="-5" dirty="0">
                <a:solidFill>
                  <a:srgbClr val="FFFF00"/>
                </a:solidFill>
                <a:latin typeface="Arial"/>
                <a:cs typeface="Arial"/>
              </a:rPr>
              <a:t>valid Clinical Laboratory  Improvement Amendments (CLIA) certification and only provide laboratory services outlined in  their CLIA</a:t>
            </a:r>
            <a:r>
              <a:rPr lang="en-US" sz="2000" b="1" spc="-120" dirty="0">
                <a:solidFill>
                  <a:srgbClr val="FFFF00"/>
                </a:solidFill>
                <a:latin typeface="Arial"/>
                <a:cs typeface="Arial"/>
              </a:rPr>
              <a:t> </a:t>
            </a:r>
            <a:r>
              <a:rPr lang="en-US" sz="2000" b="1" spc="-5" dirty="0">
                <a:solidFill>
                  <a:srgbClr val="FFFF00"/>
                </a:solidFill>
                <a:latin typeface="Arial"/>
                <a:cs typeface="Arial"/>
              </a:rPr>
              <a:t>certification.</a:t>
            </a:r>
            <a:endParaRPr lang="en-US" sz="2000" b="1" dirty="0">
              <a:solidFill>
                <a:srgbClr val="FFFF00"/>
              </a:solidFill>
              <a:latin typeface="Arial"/>
              <a:cs typeface="Arial"/>
            </a:endParaRPr>
          </a:p>
          <a:p>
            <a:pPr marL="0" indent="0">
              <a:buNone/>
            </a:pPr>
            <a:endParaRPr lang="en-US" sz="2000" b="1"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AB195-1ABF-FB47-A1DA-11AD47F23047}"/>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179F23A-0038-4363-AB61-7F1D3AF9B24B}"/>
              </a:ext>
            </a:extLst>
          </p:cNvPr>
          <p:cNvSpPr>
            <a:spLocks noGrp="1"/>
          </p:cNvSpPr>
          <p:nvPr>
            <p:ph type="sldNum" sz="quarter" idx="12"/>
          </p:nvPr>
        </p:nvSpPr>
        <p:spPr/>
        <p:txBody>
          <a:bodyPr/>
          <a:lstStyle/>
          <a:p>
            <a:fld id="{157C3A33-8797-B644-A994-F09AF5F50374}" type="slidenum">
              <a:rPr lang="en-US" smtClean="0"/>
              <a:t>18</a:t>
            </a:fld>
            <a:endParaRPr lang="en-US"/>
          </a:p>
        </p:txBody>
      </p:sp>
    </p:spTree>
    <p:extLst>
      <p:ext uri="{BB962C8B-B14F-4D97-AF65-F5344CB8AC3E}">
        <p14:creationId xmlns:p14="http://schemas.microsoft.com/office/powerpoint/2010/main" val="69707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C00000"/>
          </a:solidFill>
        </p:spPr>
        <p:txBody>
          <a:bodyPr lIns="91440">
            <a:noAutofit/>
          </a:bodyPr>
          <a:lstStyle/>
          <a:p>
            <a:pPr algn="ctr"/>
            <a:r>
              <a:rPr lang="en-US" sz="3400" dirty="0"/>
              <a:t>WHO CAN RECEIVE THESE SERVICES?</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320334"/>
            <a:ext cx="10515600" cy="4755442"/>
          </a:xfrm>
        </p:spPr>
        <p:txBody>
          <a:bodyPr>
            <a:normAutofit fontScale="92500" lnSpcReduction="20000"/>
          </a:bodyPr>
          <a:lstStyle/>
          <a:p>
            <a:pPr marL="365760" indent="-365760">
              <a:buFont typeface="Wingdings" panose="05000000000000000000" pitchFamily="2" charset="2"/>
              <a:buChar char="q"/>
            </a:pPr>
            <a:r>
              <a:rPr lang="en-US" sz="2600" dirty="0"/>
              <a:t>Any </a:t>
            </a:r>
            <a:r>
              <a:rPr lang="en-US" sz="2600" b="1" dirty="0"/>
              <a:t>Medicaid</a:t>
            </a:r>
            <a:r>
              <a:rPr lang="en-US" sz="2600" dirty="0"/>
              <a:t> eligible child who is </a:t>
            </a:r>
            <a:r>
              <a:rPr lang="en-US" sz="2600" b="1" dirty="0">
                <a:solidFill>
                  <a:srgbClr val="FFC000"/>
                </a:solidFill>
              </a:rPr>
              <a:t>currently placed </a:t>
            </a:r>
            <a:r>
              <a:rPr lang="en-US" sz="2600" dirty="0"/>
              <a:t>with a VFCA can receive Core Limited Health-Related Services, Other Limited Health-Related Services, CFTSS, and HCBS from that VFCA if:</a:t>
            </a:r>
          </a:p>
          <a:p>
            <a:pPr lvl="1"/>
            <a:endParaRPr lang="en-US" sz="2600" dirty="0"/>
          </a:p>
          <a:p>
            <a:pPr lvl="1"/>
            <a:r>
              <a:rPr lang="en-US" sz="2600" dirty="0"/>
              <a:t>The VFCA has an Article 29-I license to provide Core Limited Health-Related Services, and;</a:t>
            </a:r>
          </a:p>
          <a:p>
            <a:pPr lvl="1"/>
            <a:r>
              <a:rPr lang="en-US" sz="2600" dirty="0"/>
              <a:t>It is designated to provide CFTSS or HCBS services, and;</a:t>
            </a:r>
          </a:p>
          <a:p>
            <a:pPr lvl="1"/>
            <a:r>
              <a:rPr lang="en-US" sz="2600" dirty="0"/>
              <a:t>The child is Medicaid eligible AND the child meets medical necessity for CFTSS or meets HCBS criteria and;</a:t>
            </a:r>
          </a:p>
          <a:p>
            <a:pPr lvl="1"/>
            <a:r>
              <a:rPr lang="en-US" sz="2600" dirty="0"/>
              <a:t>Contracted and credentialed with Managed Care to deliver Core Limited Health-Related Services and Other Limited Health-Related Services for children in MCOs. </a:t>
            </a:r>
          </a:p>
          <a:p>
            <a:pPr lvl="1"/>
            <a:r>
              <a:rPr lang="en-US" sz="2600" dirty="0"/>
              <a:t>Notification of placement via Transmittal Form or other approved method is provided to MetroPlus Children’s Special Services department.</a:t>
            </a:r>
          </a:p>
          <a:p>
            <a:pPr lvl="2">
              <a:buFont typeface="Courier New" panose="02070309020205020404" pitchFamily="49" charset="0"/>
              <a:buChar char="o"/>
            </a:pPr>
            <a:r>
              <a:rPr lang="en-US" sz="2600" dirty="0"/>
              <a:t>Additional details and contact information is on slide 22</a:t>
            </a:r>
          </a:p>
          <a:p>
            <a:pPr marL="0" indent="0">
              <a:buNone/>
            </a:pPr>
            <a:endParaRPr lang="en-US" sz="2000"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8E37AB-0BF1-7A4B-A685-FEDA8E5402CB}"/>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6E2D49A-94DA-4B1E-BF27-D30A89ED0457}"/>
              </a:ext>
            </a:extLst>
          </p:cNvPr>
          <p:cNvSpPr>
            <a:spLocks noGrp="1"/>
          </p:cNvSpPr>
          <p:nvPr>
            <p:ph type="sldNum" sz="quarter" idx="12"/>
          </p:nvPr>
        </p:nvSpPr>
        <p:spPr/>
        <p:txBody>
          <a:bodyPr/>
          <a:lstStyle/>
          <a:p>
            <a:fld id="{157C3A33-8797-B644-A994-F09AF5F50374}" type="slidenum">
              <a:rPr lang="en-US" smtClean="0"/>
              <a:t>19</a:t>
            </a:fld>
            <a:endParaRPr lang="en-US"/>
          </a:p>
        </p:txBody>
      </p:sp>
    </p:spTree>
    <p:extLst>
      <p:ext uri="{BB962C8B-B14F-4D97-AF65-F5344CB8AC3E}">
        <p14:creationId xmlns:p14="http://schemas.microsoft.com/office/powerpoint/2010/main" val="288798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0" y="270933"/>
            <a:ext cx="12191998" cy="740905"/>
          </a:xfrm>
        </p:spPr>
        <p:txBody>
          <a:bodyPr lIns="91440"/>
          <a:lstStyle/>
          <a:p>
            <a:pPr algn="ctr">
              <a:lnSpc>
                <a:spcPct val="100000"/>
              </a:lnSpc>
            </a:pPr>
            <a:r>
              <a:rPr lang="en-US" dirty="0"/>
              <a:t>ORIENTATION TOPICS</a:t>
            </a:r>
          </a:p>
        </p:txBody>
      </p:sp>
      <p:sp>
        <p:nvSpPr>
          <p:cNvPr id="6" name="Content Placeholder 5">
            <a:extLst>
              <a:ext uri="{FF2B5EF4-FFF2-40B4-BE49-F238E27FC236}">
                <a16:creationId xmlns:a16="http://schemas.microsoft.com/office/drawing/2014/main" id="{22EC6D92-AD42-4B75-8F67-E5BB57F2CF9A}"/>
              </a:ext>
            </a:extLst>
          </p:cNvPr>
          <p:cNvSpPr>
            <a:spLocks noGrp="1"/>
          </p:cNvSpPr>
          <p:nvPr>
            <p:ph idx="1"/>
          </p:nvPr>
        </p:nvSpPr>
        <p:spPr>
          <a:xfrm>
            <a:off x="93315" y="1412028"/>
            <a:ext cx="6626800" cy="4556448"/>
          </a:xfrm>
        </p:spPr>
        <p:txBody>
          <a:bodyPr>
            <a:noAutofit/>
          </a:bodyPr>
          <a:lstStyle/>
          <a:p>
            <a:r>
              <a:rPr lang="en-US" sz="1100" dirty="0">
                <a:latin typeface="Helvetica" panose="020B0604020202020204" pitchFamily="34" charset="0"/>
                <a:cs typeface="Helvetica" panose="020B0604020202020204" pitchFamily="34" charset="0"/>
              </a:rPr>
              <a:t>MetroPlus Overview					    3</a:t>
            </a:r>
          </a:p>
          <a:p>
            <a:r>
              <a:rPr lang="en-US" sz="1100" dirty="0">
                <a:latin typeface="Helvetica" panose="020B0604020202020204" pitchFamily="34" charset="0"/>
                <a:cs typeface="Helvetica" panose="020B0604020202020204" pitchFamily="34" charset="0"/>
              </a:rPr>
              <a:t>MetroPlus Product Lines 					    4</a:t>
            </a:r>
          </a:p>
          <a:p>
            <a:r>
              <a:rPr lang="en-US" sz="1100" dirty="0">
                <a:latin typeface="Helvetica" panose="020B0604020202020204" pitchFamily="34" charset="0"/>
                <a:cs typeface="Helvetica" panose="020B0604020202020204" pitchFamily="34" charset="0"/>
              </a:rPr>
              <a:t>Member Eligibility Verification				    5</a:t>
            </a:r>
          </a:p>
          <a:p>
            <a:r>
              <a:rPr lang="en-US" sz="1100" dirty="0">
                <a:latin typeface="Helvetica" panose="020B0604020202020204" pitchFamily="34" charset="0"/>
                <a:cs typeface="Helvetica" panose="020B0604020202020204" pitchFamily="34" charset="0"/>
              </a:rPr>
              <a:t>Overview: Foster Care Transition to MMC                                                                           6</a:t>
            </a:r>
          </a:p>
          <a:p>
            <a:r>
              <a:rPr lang="en-US" sz="1100" dirty="0">
                <a:latin typeface="Helvetica" panose="020B0604020202020204" pitchFamily="34" charset="0"/>
                <a:cs typeface="Helvetica" panose="020B0604020202020204" pitchFamily="34" charset="0"/>
              </a:rPr>
              <a:t>VFCA Core Principles                                                                                                           7</a:t>
            </a:r>
          </a:p>
          <a:p>
            <a:r>
              <a:rPr lang="en-US" sz="1100" dirty="0">
                <a:latin typeface="Helvetica" panose="020B0604020202020204" pitchFamily="34" charset="0"/>
                <a:cs typeface="Helvetica" panose="020B0604020202020204" pitchFamily="34" charset="0"/>
              </a:rPr>
              <a:t>Foster Care Providers					     8</a:t>
            </a:r>
          </a:p>
          <a:p>
            <a:r>
              <a:rPr lang="en-US" sz="1100" dirty="0">
                <a:latin typeface="Helvetica" panose="020B0604020202020204" pitchFamily="34" charset="0"/>
                <a:cs typeface="Helvetica" panose="020B0604020202020204" pitchFamily="34" charset="0"/>
              </a:rPr>
              <a:t>Authorization/Notification Requirements 			                        9-10</a:t>
            </a:r>
          </a:p>
          <a:p>
            <a:r>
              <a:rPr lang="en-US" sz="1100" dirty="0">
                <a:latin typeface="Helvetica" panose="020B0604020202020204" pitchFamily="34" charset="0"/>
                <a:cs typeface="Helvetica" panose="020B0604020202020204" pitchFamily="34" charset="0"/>
              </a:rPr>
              <a:t>MetroPlus Website &amp; Provider Portal                                                                                   11</a:t>
            </a:r>
          </a:p>
          <a:p>
            <a:r>
              <a:rPr lang="en-US" sz="1100" dirty="0">
                <a:latin typeface="Helvetica" panose="020B0604020202020204" pitchFamily="34" charset="0"/>
                <a:cs typeface="Helvetica" panose="020B0604020202020204" pitchFamily="34" charset="0"/>
              </a:rPr>
              <a:t>MHP Vendor Information                                                                                                      12</a:t>
            </a:r>
          </a:p>
          <a:p>
            <a:r>
              <a:rPr lang="en-US" sz="1100" dirty="0">
                <a:latin typeface="Helvetica" panose="020B0604020202020204" pitchFamily="34" charset="0"/>
                <a:cs typeface="Helvetica" panose="020B0604020202020204" pitchFamily="34" charset="0"/>
              </a:rPr>
              <a:t>What is Article 29-I					    13</a:t>
            </a:r>
          </a:p>
          <a:p>
            <a:r>
              <a:rPr lang="en-US" sz="1100" dirty="0">
                <a:latin typeface="Helvetica" panose="020B0604020202020204" pitchFamily="34" charset="0"/>
                <a:cs typeface="Helvetica" panose="020B0604020202020204" pitchFamily="34" charset="0"/>
              </a:rPr>
              <a:t>Core Limited  Health Related SVCS Per Diem			    14	</a:t>
            </a:r>
          </a:p>
          <a:p>
            <a:r>
              <a:rPr lang="en-US" sz="1100" dirty="0">
                <a:latin typeface="Helvetica" panose="020B0604020202020204" pitchFamily="34" charset="0"/>
                <a:cs typeface="Helvetica" panose="020B0604020202020204" pitchFamily="34" charset="0"/>
              </a:rPr>
              <a:t>Optional Article 29-I Services				    15</a:t>
            </a:r>
          </a:p>
          <a:p>
            <a:pPr>
              <a:buClr>
                <a:schemeClr val="tx1"/>
              </a:buClr>
            </a:pPr>
            <a:r>
              <a:rPr lang="en-US" sz="1100" dirty="0">
                <a:latin typeface="Helvetica" panose="020B0604020202020204" pitchFamily="34" charset="0"/>
                <a:cs typeface="Helvetica" panose="020B0604020202020204" pitchFamily="34" charset="0"/>
              </a:rPr>
              <a:t>Population Served by Article 29-I                                                                                         16</a:t>
            </a:r>
          </a:p>
          <a:p>
            <a:pPr>
              <a:buClr>
                <a:schemeClr val="tx1"/>
              </a:buClr>
            </a:pPr>
            <a:r>
              <a:rPr lang="en-US" sz="1100" dirty="0">
                <a:latin typeface="Helvetica" panose="020B0604020202020204" pitchFamily="34" charset="0"/>
                <a:cs typeface="Helvetica" panose="020B0604020202020204" pitchFamily="34" charset="0"/>
              </a:rPr>
              <a:t>Services Do Not Include                                                                                                       17</a:t>
            </a:r>
          </a:p>
          <a:p>
            <a:r>
              <a:rPr lang="en-US" sz="1100" dirty="0">
                <a:latin typeface="Helvetica" panose="020B0604020202020204" pitchFamily="34" charset="0"/>
                <a:cs typeface="Helvetica" panose="020B0604020202020204" pitchFamily="34" charset="0"/>
              </a:rPr>
              <a:t>Fundamental Requirements                                                                                                 18</a:t>
            </a:r>
          </a:p>
        </p:txBody>
      </p:sp>
      <p:sp>
        <p:nvSpPr>
          <p:cNvPr id="3" name="Slide Number Placeholder 2">
            <a:extLst>
              <a:ext uri="{FF2B5EF4-FFF2-40B4-BE49-F238E27FC236}">
                <a16:creationId xmlns:a16="http://schemas.microsoft.com/office/drawing/2014/main" id="{9A9D662B-9696-4C56-986B-3820BEFEE55E}"/>
              </a:ext>
            </a:extLst>
          </p:cNvPr>
          <p:cNvSpPr>
            <a:spLocks noGrp="1"/>
          </p:cNvSpPr>
          <p:nvPr>
            <p:ph type="sldNum" sz="quarter" idx="12"/>
          </p:nvPr>
        </p:nvSpPr>
        <p:spPr/>
        <p:txBody>
          <a:bodyPr/>
          <a:lstStyle/>
          <a:p>
            <a:fld id="{157C3A33-8797-B644-A994-F09AF5F50374}" type="slidenum">
              <a:rPr lang="en-US" smtClean="0"/>
              <a:t>2</a:t>
            </a:fld>
            <a:endParaRPr lang="en-US"/>
          </a:p>
        </p:txBody>
      </p:sp>
      <p:cxnSp>
        <p:nvCxnSpPr>
          <p:cNvPr id="5" name="Straight Connector 4">
            <a:extLst>
              <a:ext uri="{FF2B5EF4-FFF2-40B4-BE49-F238E27FC236}">
                <a16:creationId xmlns:a16="http://schemas.microsoft.com/office/drawing/2014/main" id="{D9FBBED2-57DA-4E6E-A380-55BCB351613F}"/>
              </a:ext>
            </a:extLst>
          </p:cNvPr>
          <p:cNvCxnSpPr>
            <a:cxnSpLocks/>
          </p:cNvCxnSpPr>
          <p:nvPr/>
        </p:nvCxnSpPr>
        <p:spPr>
          <a:xfrm>
            <a:off x="6120600" y="1207248"/>
            <a:ext cx="0" cy="4615586"/>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156B68ED-0A48-497B-A70B-BD6326FCCF62}"/>
              </a:ext>
            </a:extLst>
          </p:cNvPr>
          <p:cNvSpPr txBox="1">
            <a:spLocks/>
          </p:cNvSpPr>
          <p:nvPr/>
        </p:nvSpPr>
        <p:spPr>
          <a:xfrm>
            <a:off x="6201750" y="1412028"/>
            <a:ext cx="5787050" cy="46912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latin typeface="Helvetica" panose="020B0604020202020204" pitchFamily="34" charset="0"/>
                <a:cs typeface="Helvetica" panose="020B0604020202020204" pitchFamily="34" charset="0"/>
              </a:rPr>
              <a:t>Who Receive these Services?                                                                                       19-20</a:t>
            </a:r>
          </a:p>
          <a:p>
            <a:r>
              <a:rPr lang="en-US" sz="1050" dirty="0">
                <a:latin typeface="Helvetica" panose="020B0604020202020204" pitchFamily="34" charset="0"/>
                <a:cs typeface="Helvetica" panose="020B0604020202020204" pitchFamily="34" charset="0"/>
              </a:rPr>
              <a:t>Notification of Foster Care Placement                                                                                 21</a:t>
            </a:r>
          </a:p>
          <a:p>
            <a:r>
              <a:rPr lang="en-US" sz="1050" dirty="0">
                <a:latin typeface="Helvetica" panose="020B0604020202020204" pitchFamily="34" charset="0"/>
                <a:cs typeface="Helvetica" panose="020B0604020202020204" pitchFamily="34" charset="0"/>
              </a:rPr>
              <a:t>Contacting the Foster Care Liaison                                                                                     22</a:t>
            </a:r>
          </a:p>
          <a:p>
            <a:r>
              <a:rPr lang="en-US" sz="1050" dirty="0">
                <a:latin typeface="Helvetica" panose="020B0604020202020204" pitchFamily="34" charset="0"/>
                <a:cs typeface="Helvetica" panose="020B0604020202020204" pitchFamily="34" charset="0"/>
              </a:rPr>
              <a:t>Claim Submission		                                                                         23</a:t>
            </a:r>
          </a:p>
          <a:p>
            <a:r>
              <a:rPr lang="en-US" sz="1050" dirty="0">
                <a:latin typeface="Helvetica" panose="020B0604020202020204" pitchFamily="34" charset="0"/>
                <a:cs typeface="Helvetica" panose="020B0604020202020204" pitchFamily="34" charset="0"/>
              </a:rPr>
              <a:t>Paper Claim Submission (UB04)                                                                                    24-25</a:t>
            </a:r>
          </a:p>
          <a:p>
            <a:r>
              <a:rPr lang="en-US" sz="1050" dirty="0">
                <a:latin typeface="Helvetica" panose="020B0604020202020204" pitchFamily="34" charset="0"/>
                <a:cs typeface="Helvetica" panose="020B0604020202020204" pitchFamily="34" charset="0"/>
              </a:rPr>
              <a:t>Guidance on Claim Submission                                                                                     26-27</a:t>
            </a:r>
          </a:p>
          <a:p>
            <a:r>
              <a:rPr lang="en-US" sz="1050" dirty="0">
                <a:latin typeface="Helvetica" panose="020B0604020202020204" pitchFamily="34" charset="0"/>
                <a:cs typeface="Helvetica" panose="020B0604020202020204" pitchFamily="34" charset="0"/>
              </a:rPr>
              <a:t>Contact Information 		                                                                        28			</a:t>
            </a:r>
          </a:p>
          <a:p>
            <a:pPr marL="0" indent="0">
              <a:buFont typeface="Arial" panose="020B0604020202020204" pitchFamily="34" charset="0"/>
              <a:buNone/>
            </a:pPr>
            <a:endParaRPr lang="en-US" sz="1050" dirty="0"/>
          </a:p>
        </p:txBody>
      </p:sp>
    </p:spTree>
    <p:extLst>
      <p:ext uri="{BB962C8B-B14F-4D97-AF65-F5344CB8AC3E}">
        <p14:creationId xmlns:p14="http://schemas.microsoft.com/office/powerpoint/2010/main" val="396746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C00000"/>
          </a:solidFill>
        </p:spPr>
        <p:txBody>
          <a:bodyPr lIns="91440">
            <a:noAutofit/>
          </a:bodyPr>
          <a:lstStyle/>
          <a:p>
            <a:pPr algn="ctr"/>
            <a:r>
              <a:rPr lang="en-US" sz="3400" dirty="0"/>
              <a:t>WHO CAN RECEIVE THESE SERVICES (CONTINUED)?</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320334"/>
            <a:ext cx="10515600" cy="4558973"/>
          </a:xfrm>
        </p:spPr>
        <p:txBody>
          <a:bodyPr>
            <a:normAutofit/>
          </a:bodyPr>
          <a:lstStyle/>
          <a:p>
            <a:pPr marL="0" indent="0">
              <a:buNone/>
            </a:pPr>
            <a:r>
              <a:rPr lang="en-US" sz="2400" dirty="0"/>
              <a:t>Any child who is </a:t>
            </a:r>
            <a:r>
              <a:rPr lang="en-US" sz="2400" b="1" dirty="0">
                <a:solidFill>
                  <a:srgbClr val="FF0000"/>
                </a:solidFill>
              </a:rPr>
              <a:t>currently not placed </a:t>
            </a:r>
            <a:r>
              <a:rPr lang="en-US" sz="2400" dirty="0"/>
              <a:t>with your VFCA can receive Other Limited Health-Related Services, inclusive of CFTSS and HCBS, from your VFCA under the following circumstances:</a:t>
            </a:r>
          </a:p>
          <a:p>
            <a:pPr lvl="1"/>
            <a:r>
              <a:rPr lang="en-US" sz="2000" b="1" dirty="0"/>
              <a:t>Post</a:t>
            </a:r>
            <a:r>
              <a:rPr lang="en-US" sz="2000" dirty="0"/>
              <a:t> </a:t>
            </a:r>
            <a:r>
              <a:rPr lang="en-US" sz="2000" b="1" dirty="0">
                <a:solidFill>
                  <a:srgbClr val="FF0000"/>
                </a:solidFill>
              </a:rPr>
              <a:t>final</a:t>
            </a:r>
            <a:r>
              <a:rPr lang="en-US" sz="2000" dirty="0"/>
              <a:t> discharge from foster care: CFTSS and/or HCBS can be provided</a:t>
            </a:r>
          </a:p>
          <a:p>
            <a:pPr marL="457200" lvl="1" indent="0">
              <a:buNone/>
            </a:pPr>
            <a:r>
              <a:rPr lang="en-US" sz="2000" dirty="0"/>
              <a:t>    to support continuity of care with </a:t>
            </a:r>
            <a:r>
              <a:rPr lang="en-US" sz="2000" u="sng" dirty="0"/>
              <a:t>no timeline </a:t>
            </a:r>
            <a:r>
              <a:rPr lang="en-US" sz="2000" u="sng" dirty="0">
                <a:solidFill>
                  <a:srgbClr val="FF0000"/>
                </a:solidFill>
              </a:rPr>
              <a:t>for children/you up to age 21.</a:t>
            </a:r>
          </a:p>
          <a:p>
            <a:pPr lvl="1"/>
            <a:r>
              <a:rPr lang="en-US" sz="2000" b="1" dirty="0"/>
              <a:t>Post</a:t>
            </a:r>
            <a:r>
              <a:rPr lang="en-US" sz="2000" dirty="0"/>
              <a:t> </a:t>
            </a:r>
            <a:r>
              <a:rPr lang="en-US" sz="2000" b="1" dirty="0">
                <a:solidFill>
                  <a:srgbClr val="FF0000"/>
                </a:solidFill>
              </a:rPr>
              <a:t>final</a:t>
            </a:r>
            <a:r>
              <a:rPr lang="en-US" sz="2000" dirty="0"/>
              <a:t> discharge from foster care: Other-Limited Health-Related Services</a:t>
            </a:r>
          </a:p>
          <a:p>
            <a:pPr marL="457200" lvl="1" indent="0">
              <a:buNone/>
            </a:pPr>
            <a:r>
              <a:rPr lang="en-US" sz="2000" dirty="0"/>
              <a:t>   specific to physician, psychiatrist, psychologist etc. can be provided for </a:t>
            </a:r>
            <a:r>
              <a:rPr lang="en-US" sz="2000" u="sng" dirty="0"/>
              <a:t>one</a:t>
            </a:r>
          </a:p>
          <a:p>
            <a:pPr marL="457200" lvl="1" indent="0">
              <a:buNone/>
            </a:pPr>
            <a:r>
              <a:rPr lang="en-US" sz="2000" dirty="0"/>
              <a:t>   </a:t>
            </a:r>
            <a:r>
              <a:rPr lang="en-US" sz="2000" u="sng" dirty="0"/>
              <a:t>year.</a:t>
            </a:r>
          </a:p>
          <a:p>
            <a:pPr lvl="1"/>
            <a:r>
              <a:rPr lang="en-US" sz="2000" dirty="0"/>
              <a:t>A VFCA provider can provide CFTSS and Other Limited Health-Related</a:t>
            </a:r>
          </a:p>
          <a:p>
            <a:pPr marL="457200" lvl="1" indent="0">
              <a:buNone/>
            </a:pPr>
            <a:r>
              <a:rPr lang="en-US" sz="2000" dirty="0"/>
              <a:t>   Services to any child placed in another VFCA that is not already providing these</a:t>
            </a:r>
          </a:p>
          <a:p>
            <a:pPr marL="457200" lvl="1" indent="0">
              <a:buNone/>
            </a:pPr>
            <a:r>
              <a:rPr lang="en-US" sz="2000" dirty="0"/>
              <a:t>   services at the time or children in the direct placement of a Local Department of</a:t>
            </a:r>
          </a:p>
          <a:p>
            <a:pPr marL="457200" lvl="1" indent="0">
              <a:buNone/>
            </a:pPr>
            <a:r>
              <a:rPr lang="en-US" sz="2000" dirty="0"/>
              <a:t>   Social Services.	</a:t>
            </a: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8E37AB-0BF1-7A4B-A685-FEDA8E5402CB}"/>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6E2D49A-94DA-4B1E-BF27-D30A89ED0457}"/>
              </a:ext>
            </a:extLst>
          </p:cNvPr>
          <p:cNvSpPr>
            <a:spLocks noGrp="1"/>
          </p:cNvSpPr>
          <p:nvPr>
            <p:ph type="sldNum" sz="quarter" idx="12"/>
          </p:nvPr>
        </p:nvSpPr>
        <p:spPr/>
        <p:txBody>
          <a:bodyPr/>
          <a:lstStyle/>
          <a:p>
            <a:fld id="{157C3A33-8797-B644-A994-F09AF5F50374}" type="slidenum">
              <a:rPr lang="en-US" smtClean="0"/>
              <a:t>20</a:t>
            </a:fld>
            <a:endParaRPr lang="en-US"/>
          </a:p>
        </p:txBody>
      </p:sp>
    </p:spTree>
    <p:extLst>
      <p:ext uri="{BB962C8B-B14F-4D97-AF65-F5344CB8AC3E}">
        <p14:creationId xmlns:p14="http://schemas.microsoft.com/office/powerpoint/2010/main" val="111994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FFC000"/>
          </a:solidFill>
        </p:spPr>
        <p:txBody>
          <a:bodyPr lIns="91440">
            <a:normAutofit/>
          </a:bodyPr>
          <a:lstStyle/>
          <a:p>
            <a:pPr algn="ctr"/>
            <a:r>
              <a:rPr lang="en-US" sz="3600" dirty="0"/>
              <a:t>NOTIFICATION OF FOSTER CARE PLACEMENT</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377190" y="1211580"/>
            <a:ext cx="11452860" cy="4766310"/>
          </a:xfrm>
        </p:spPr>
        <p:txBody>
          <a:bodyPr>
            <a:normAutofit lnSpcReduction="10000"/>
          </a:bodyPr>
          <a:lstStyle/>
          <a:p>
            <a:r>
              <a:rPr lang="en-US" sz="2200" dirty="0"/>
              <a:t>VFCAs </a:t>
            </a:r>
            <a:r>
              <a:rPr lang="en-US" sz="2200" b="1" dirty="0"/>
              <a:t>must </a:t>
            </a:r>
            <a:r>
              <a:rPr lang="en-US" sz="2200" dirty="0"/>
              <a:t>notify managed care using the </a:t>
            </a:r>
            <a:r>
              <a:rPr lang="en-US" sz="2200" b="1" dirty="0"/>
              <a:t>Transmittal Form </a:t>
            </a:r>
            <a:r>
              <a:rPr lang="en-US" sz="2200" dirty="0"/>
              <a:t>about children placed in foster </a:t>
            </a:r>
            <a:r>
              <a:rPr lang="en-US" sz="2200" b="1" dirty="0"/>
              <a:t>when:</a:t>
            </a:r>
            <a:endParaRPr lang="en-US" sz="2200" dirty="0"/>
          </a:p>
          <a:p>
            <a:pPr lvl="1">
              <a:spcBef>
                <a:spcPts val="0"/>
              </a:spcBef>
            </a:pPr>
            <a:r>
              <a:rPr lang="en-US" sz="2200" dirty="0"/>
              <a:t>They are newly placed in foster care, </a:t>
            </a:r>
          </a:p>
          <a:p>
            <a:pPr lvl="1">
              <a:spcBef>
                <a:spcPts val="0"/>
              </a:spcBef>
            </a:pPr>
            <a:r>
              <a:rPr lang="en-US" sz="2200" dirty="0"/>
              <a:t>Their level of placement has changed (to a different level or to a different address within the same level), </a:t>
            </a:r>
          </a:p>
          <a:p>
            <a:pPr lvl="1">
              <a:spcBef>
                <a:spcPts val="0"/>
              </a:spcBef>
            </a:pPr>
            <a:r>
              <a:rPr lang="en-US" sz="2200" dirty="0"/>
              <a:t>They are discharged from foster care.</a:t>
            </a:r>
          </a:p>
          <a:p>
            <a:pPr>
              <a:spcBef>
                <a:spcPts val="1800"/>
              </a:spcBef>
            </a:pPr>
            <a:r>
              <a:rPr lang="en-US" sz="2200" dirty="0"/>
              <a:t>The </a:t>
            </a:r>
            <a:r>
              <a:rPr lang="en-US" sz="2200" b="1" dirty="0"/>
              <a:t>Foster Care Liaison </a:t>
            </a:r>
            <a:r>
              <a:rPr lang="en-US" sz="2200" dirty="0"/>
              <a:t>is the dedicated staff person in the Children’s Special Services (CSS) department who will receive this notification, coordinate the issuance of an updated MetroPlus eligibility letter and card to the VFCA, and assist with coordinating care.</a:t>
            </a:r>
          </a:p>
          <a:p>
            <a:pPr>
              <a:spcBef>
                <a:spcPts val="1800"/>
              </a:spcBef>
            </a:pPr>
            <a:r>
              <a:rPr lang="en-US" sz="2200" dirty="0"/>
              <a:t>Transmittal Forms may be submitted via:</a:t>
            </a:r>
          </a:p>
          <a:p>
            <a:pPr lvl="1"/>
            <a:r>
              <a:rPr lang="en-US" sz="2200" dirty="0"/>
              <a:t>CSS Email: </a:t>
            </a:r>
            <a:r>
              <a:rPr lang="en-US" sz="2200" dirty="0">
                <a:effectLst/>
                <a:latin typeface="Arial" panose="020B0604020202020204" pitchFamily="34" charset="0"/>
                <a:hlinkClick r:id="rId2">
                  <a:extLst>
                    <a:ext uri="{A12FA001-AC4F-418D-AE19-62706E023703}">
                      <ahyp:hlinkClr xmlns:ahyp="http://schemas.microsoft.com/office/drawing/2018/hyperlinkcolor" val="tx"/>
                    </a:ext>
                  </a:extLst>
                </a:hlinkClick>
              </a:rPr>
              <a:t>childrensspecialservice@metroplus.org</a:t>
            </a:r>
            <a:endParaRPr lang="en-US" sz="2200" dirty="0"/>
          </a:p>
          <a:p>
            <a:pPr lvl="1"/>
            <a:r>
              <a:rPr lang="en-US" sz="2200" dirty="0"/>
              <a:t>CSS Fax: 212-908-3018</a:t>
            </a:r>
          </a:p>
          <a:p>
            <a:pPr lvl="1"/>
            <a:r>
              <a:rPr lang="en-US" sz="2200" dirty="0"/>
              <a:t>Provider Portal</a:t>
            </a:r>
          </a:p>
          <a:p>
            <a:pPr marL="0" indent="0" algn="ctr">
              <a:buNone/>
            </a:pPr>
            <a:endParaRPr lang="en-US" sz="1800" dirty="0"/>
          </a:p>
          <a:p>
            <a:endParaRPr lang="en-US" sz="1800" b="1" dirty="0">
              <a:solidFill>
                <a:srgbClr val="FF0000"/>
              </a:solidFill>
            </a:endParaRP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93C164-650C-504D-BBE1-967874884BC3}"/>
              </a:ext>
            </a:extLst>
          </p:cNvPr>
          <p:cNvPicPr>
            <a:picLocks noChangeAspect="1"/>
          </p:cNvPicPr>
          <p:nvPr/>
        </p:nvPicPr>
        <p:blipFill>
          <a:blip r:embed="rId3"/>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212C2C1-D775-4309-9B9E-1C9541EFF156}"/>
              </a:ext>
            </a:extLst>
          </p:cNvPr>
          <p:cNvSpPr>
            <a:spLocks noGrp="1"/>
          </p:cNvSpPr>
          <p:nvPr>
            <p:ph type="sldNum" sz="quarter" idx="12"/>
          </p:nvPr>
        </p:nvSpPr>
        <p:spPr/>
        <p:txBody>
          <a:bodyPr/>
          <a:lstStyle/>
          <a:p>
            <a:fld id="{157C3A33-8797-B644-A994-F09AF5F50374}" type="slidenum">
              <a:rPr lang="en-US" smtClean="0"/>
              <a:t>21</a:t>
            </a:fld>
            <a:endParaRPr lang="en-US"/>
          </a:p>
        </p:txBody>
      </p:sp>
    </p:spTree>
    <p:extLst>
      <p:ext uri="{BB962C8B-B14F-4D97-AF65-F5344CB8AC3E}">
        <p14:creationId xmlns:p14="http://schemas.microsoft.com/office/powerpoint/2010/main" val="372978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FFC000"/>
          </a:solidFill>
        </p:spPr>
        <p:txBody>
          <a:bodyPr lIns="91440">
            <a:normAutofit/>
          </a:bodyPr>
          <a:lstStyle/>
          <a:p>
            <a:pPr algn="ctr"/>
            <a:r>
              <a:rPr lang="en-US" sz="3600" dirty="0">
                <a:effectLst>
                  <a:glow rad="228600">
                    <a:schemeClr val="accent2">
                      <a:satMod val="175000"/>
                      <a:alpha val="40000"/>
                    </a:schemeClr>
                  </a:glow>
                </a:effectLst>
              </a:rPr>
              <a:t>Contacting the Foster Care Liaison (FCL)</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261780" y="1309465"/>
            <a:ext cx="11452860" cy="4629786"/>
          </a:xfrm>
        </p:spPr>
        <p:txBody>
          <a:bodyPr>
            <a:normAutofit lnSpcReduction="10000"/>
          </a:bodyPr>
          <a:lstStyle/>
          <a:p>
            <a:pPr marL="0" indent="0" algn="ctr">
              <a:buNone/>
            </a:pPr>
            <a:r>
              <a:rPr lang="en-US" sz="2400" b="1" dirty="0"/>
              <a:t>The Children’s Special Services Department has assigned a contact and created a direct line for VFCAs, ACS, and LDSS to communicate with MHP: </a:t>
            </a:r>
          </a:p>
          <a:p>
            <a:pPr marL="457200" lvl="1" indent="0" algn="ctr">
              <a:spcBef>
                <a:spcPts val="1800"/>
              </a:spcBef>
              <a:buNone/>
            </a:pPr>
            <a:r>
              <a:rPr lang="en-US" b="1" dirty="0"/>
              <a:t>MetroPlus Foster Care Liaison: </a:t>
            </a:r>
            <a:r>
              <a:rPr lang="en-US" b="1" dirty="0">
                <a:solidFill>
                  <a:schemeClr val="accent4"/>
                </a:solidFill>
              </a:rPr>
              <a:t>Olanike (Nikki) Oyeyemi</a:t>
            </a:r>
          </a:p>
          <a:p>
            <a:pPr marL="457200" lvl="1" indent="0" algn="ctr">
              <a:buNone/>
            </a:pPr>
            <a:r>
              <a:rPr lang="en-US" b="1" dirty="0"/>
              <a:t>Direct line: 212-908-4000</a:t>
            </a:r>
          </a:p>
          <a:p>
            <a:pPr marL="457200" lvl="1" indent="0" algn="ctr">
              <a:buNone/>
            </a:pPr>
            <a:r>
              <a:rPr lang="en-US" b="1" dirty="0"/>
              <a:t>Cell phone: 646-599-5965</a:t>
            </a:r>
          </a:p>
          <a:p>
            <a:pPr marL="457200" lvl="1" indent="0" algn="ctr">
              <a:buNone/>
            </a:pPr>
            <a:r>
              <a:rPr lang="en-US" b="1" dirty="0"/>
              <a:t>oyeyeo@metroplus.org</a:t>
            </a:r>
          </a:p>
          <a:p>
            <a:pPr marL="457200" lvl="1" indent="0" algn="ctr">
              <a:buNone/>
            </a:pPr>
            <a:endParaRPr lang="en-US" b="1" dirty="0">
              <a:solidFill>
                <a:srgbClr val="FF99CC"/>
              </a:solidFill>
            </a:endParaRPr>
          </a:p>
          <a:p>
            <a:endParaRPr lang="en-US" sz="1800" b="1" dirty="0">
              <a:solidFill>
                <a:srgbClr val="FF0000"/>
              </a:solidFill>
            </a:endParaRPr>
          </a:p>
          <a:p>
            <a:r>
              <a:rPr lang="en-US" sz="2400" b="1" dirty="0"/>
              <a:t>Contact the MHP Foster Care Liaison to:</a:t>
            </a:r>
          </a:p>
          <a:p>
            <a:pPr lvl="1"/>
            <a:r>
              <a:rPr lang="en-US" sz="2000" b="1" dirty="0"/>
              <a:t>Coordinate care for members</a:t>
            </a:r>
          </a:p>
          <a:p>
            <a:pPr lvl="1"/>
            <a:r>
              <a:rPr lang="en-US" sz="2000" b="1" dirty="0"/>
              <a:t>Refer members to care management</a:t>
            </a:r>
          </a:p>
          <a:p>
            <a:pPr lvl="1"/>
            <a:r>
              <a:rPr lang="en-US" sz="2000" b="1" dirty="0"/>
              <a:t>Collaborate on discharge planning from an inpatient admission</a:t>
            </a:r>
          </a:p>
          <a:p>
            <a:pPr lvl="1"/>
            <a:r>
              <a:rPr lang="en-US" sz="2000" b="1" dirty="0"/>
              <a:t>Collaborate on discharge planning from foster care</a:t>
            </a:r>
          </a:p>
          <a:p>
            <a:endParaRPr lang="en-US" sz="1800" b="1" dirty="0">
              <a:solidFill>
                <a:srgbClr val="FF0000"/>
              </a:solidFill>
            </a:endParaRP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93C164-650C-504D-BBE1-967874884BC3}"/>
              </a:ext>
            </a:extLst>
          </p:cNvPr>
          <p:cNvPicPr>
            <a:picLocks noChangeAspect="1"/>
          </p:cNvPicPr>
          <p:nvPr/>
        </p:nvPicPr>
        <p:blipFill>
          <a:blip r:embed="rId2"/>
          <a:srcRect/>
          <a:stretch/>
        </p:blipFill>
        <p:spPr>
          <a:xfrm>
            <a:off x="4957397" y="6299605"/>
            <a:ext cx="2277205" cy="334565"/>
          </a:xfrm>
          <a:prstGeom prst="rect">
            <a:avLst/>
          </a:prstGeom>
          <a:effectLst>
            <a:glow rad="139700">
              <a:schemeClr val="accent2">
                <a:satMod val="175000"/>
                <a:alpha val="40000"/>
              </a:schemeClr>
            </a:glow>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212C2C1-D775-4309-9B9E-1C9541EFF156}"/>
              </a:ext>
            </a:extLst>
          </p:cNvPr>
          <p:cNvSpPr>
            <a:spLocks noGrp="1"/>
          </p:cNvSpPr>
          <p:nvPr>
            <p:ph type="sldNum" sz="quarter" idx="12"/>
          </p:nvPr>
        </p:nvSpPr>
        <p:spPr/>
        <p:txBody>
          <a:bodyPr/>
          <a:lstStyle/>
          <a:p>
            <a:fld id="{157C3A33-8797-B644-A994-F09AF5F50374}" type="slidenum">
              <a:rPr lang="en-US" smtClean="0"/>
              <a:t>22</a:t>
            </a:fld>
            <a:endParaRPr lang="en-US"/>
          </a:p>
        </p:txBody>
      </p:sp>
    </p:spTree>
    <p:extLst>
      <p:ext uri="{BB962C8B-B14F-4D97-AF65-F5344CB8AC3E}">
        <p14:creationId xmlns:p14="http://schemas.microsoft.com/office/powerpoint/2010/main" val="368212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00B050"/>
          </a:solidFill>
        </p:spPr>
        <p:txBody>
          <a:bodyPr lIns="91440"/>
          <a:lstStyle/>
          <a:p>
            <a:pPr algn="ctr"/>
            <a:r>
              <a:rPr lang="en-US" dirty="0"/>
              <a:t>CLAIM SUBMISSION</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399822"/>
            <a:ext cx="10515600" cy="4899783"/>
          </a:xfrm>
        </p:spPr>
        <p:txBody>
          <a:bodyPr>
            <a:noAutofit/>
          </a:bodyPr>
          <a:lstStyle/>
          <a:p>
            <a:pPr marL="0" indent="0">
              <a:buNone/>
            </a:pPr>
            <a:r>
              <a:rPr lang="en-US" sz="2000" dirty="0">
                <a:effectLst/>
                <a:latin typeface="Calibri" panose="020F0502020204030204" pitchFamily="34" charset="0"/>
                <a:ea typeface="Calibri" panose="020F0502020204030204" pitchFamily="34" charset="0"/>
              </a:rPr>
              <a:t>Claims must be submitted detailing all services rendered for all capitated and fee-for-service encounters within 90 days of the date of service or discharge. Please allow </a:t>
            </a:r>
            <a:r>
              <a:rPr lang="en-US" sz="2000" b="1" dirty="0">
                <a:solidFill>
                  <a:srgbClr val="FFFF00"/>
                </a:solidFill>
                <a:effectLst/>
                <a:latin typeface="Calibri" panose="020F0502020204030204" pitchFamily="34" charset="0"/>
                <a:ea typeface="Calibri" panose="020F0502020204030204" pitchFamily="34" charset="0"/>
              </a:rPr>
              <a:t>30 days from claim submission date</a:t>
            </a:r>
            <a:r>
              <a:rPr lang="en-US" sz="2000" b="1"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to receive payment for </a:t>
            </a:r>
            <a:r>
              <a:rPr lang="en-US" sz="2000" b="1" dirty="0">
                <a:solidFill>
                  <a:srgbClr val="FFFF00"/>
                </a:solidFill>
                <a:effectLst/>
                <a:latin typeface="Calibri" panose="020F0502020204030204" pitchFamily="34" charset="0"/>
                <a:ea typeface="Calibri" panose="020F0502020204030204" pitchFamily="34" charset="0"/>
              </a:rPr>
              <a:t>Medicare claims</a:t>
            </a:r>
            <a:r>
              <a:rPr lang="en-US" sz="2000" dirty="0">
                <a:effectLst/>
                <a:latin typeface="Calibri" panose="020F0502020204030204" pitchFamily="34" charset="0"/>
                <a:ea typeface="Calibri" panose="020F0502020204030204" pitchFamily="34" charset="0"/>
              </a:rPr>
              <a:t>, </a:t>
            </a:r>
            <a:r>
              <a:rPr lang="en-US" sz="2000" b="1" dirty="0">
                <a:solidFill>
                  <a:schemeClr val="accent6"/>
                </a:solidFill>
                <a:effectLst/>
                <a:latin typeface="Calibri" panose="020F0502020204030204" pitchFamily="34" charset="0"/>
                <a:ea typeface="Calibri" panose="020F0502020204030204" pitchFamily="34" charset="0"/>
              </a:rPr>
              <a:t>45 days </a:t>
            </a:r>
            <a:r>
              <a:rPr lang="en-US" sz="2000" dirty="0">
                <a:effectLst/>
                <a:latin typeface="Calibri" panose="020F0502020204030204" pitchFamily="34" charset="0"/>
                <a:ea typeface="Calibri" panose="020F0502020204030204" pitchFamily="34" charset="0"/>
              </a:rPr>
              <a:t>for all </a:t>
            </a:r>
            <a:r>
              <a:rPr lang="en-US" sz="2000" b="1" dirty="0">
                <a:solidFill>
                  <a:schemeClr val="accent6"/>
                </a:solidFill>
                <a:effectLst/>
                <a:latin typeface="Calibri" panose="020F0502020204030204" pitchFamily="34" charset="0"/>
                <a:ea typeface="Calibri" panose="020F0502020204030204" pitchFamily="34" charset="0"/>
              </a:rPr>
              <a:t>other claims</a:t>
            </a:r>
            <a:r>
              <a:rPr lang="en-US" sz="2000" dirty="0">
                <a:effectLst/>
                <a:latin typeface="Calibri" panose="020F0502020204030204" pitchFamily="34" charset="0"/>
                <a:ea typeface="Calibri" panose="020F0502020204030204" pitchFamily="34" charset="0"/>
              </a:rPr>
              <a:t>.</a:t>
            </a:r>
          </a:p>
          <a:p>
            <a:pPr lvl="1"/>
            <a:r>
              <a:rPr lang="en-US" sz="2000" dirty="0"/>
              <a:t>Claims for all members can be submitted electronically using </a:t>
            </a:r>
            <a:r>
              <a:rPr lang="en-US" sz="2000" b="1" dirty="0"/>
              <a:t>Emdeon Payer ID# 13265.</a:t>
            </a:r>
          </a:p>
          <a:p>
            <a:pPr lvl="1"/>
            <a:r>
              <a:rPr lang="en-US" sz="2000" dirty="0"/>
              <a:t>Paper claims must be submitted on </a:t>
            </a:r>
            <a:r>
              <a:rPr lang="en-US" sz="2000" b="1" dirty="0"/>
              <a:t>HCFA 1500 or UB-04 forms.</a:t>
            </a:r>
          </a:p>
          <a:p>
            <a:pPr lvl="1"/>
            <a:r>
              <a:rPr lang="en-US" sz="2000" dirty="0"/>
              <a:t>A guide for completing  a </a:t>
            </a:r>
            <a:r>
              <a:rPr lang="en-US" sz="2000" b="1" dirty="0"/>
              <a:t>UB-04 </a:t>
            </a:r>
            <a:r>
              <a:rPr lang="en-US" sz="2000" dirty="0"/>
              <a:t>can be found at</a:t>
            </a:r>
          </a:p>
          <a:p>
            <a:pPr lvl="1"/>
            <a:r>
              <a:rPr lang="en-US" sz="2000" b="1" u="sng"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2"/>
              </a:rPr>
              <a:t>https://www.metroplus.org/provider/tools</a:t>
            </a:r>
            <a:endParaRPr lang="en-US" sz="2000" b="1" dirty="0">
              <a:latin typeface="Helvetica" panose="020B0604020202020204" pitchFamily="34" charset="0"/>
              <a:cs typeface="Helvetica" panose="020B0604020202020204" pitchFamily="34" charset="0"/>
            </a:endParaRPr>
          </a:p>
          <a:p>
            <a:pPr lvl="1"/>
            <a:r>
              <a:rPr lang="en-US" sz="2000" b="1" dirty="0"/>
              <a:t>29-I billing guidance can be located at </a:t>
            </a:r>
            <a:r>
              <a:rPr lang="en-US" sz="2000" b="1" u="sng" dirty="0">
                <a:solidFill>
                  <a:schemeClr val="accent6"/>
                </a:solidFill>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https://www.metroplus.org/provider/tools</a:t>
            </a:r>
            <a:endParaRPr lang="en-US" sz="2000" b="1" u="sng" dirty="0">
              <a:solidFill>
                <a:schemeClr val="accent6"/>
              </a:solidFill>
              <a:effectLst/>
              <a:latin typeface="Helvetica" panose="020B0604020202020204" pitchFamily="34" charset="0"/>
              <a:ea typeface="Calibri" panose="020F0502020204030204" pitchFamily="34" charset="0"/>
              <a:cs typeface="Helvetica" panose="020B0604020202020204" pitchFamily="34" charset="0"/>
            </a:endParaRPr>
          </a:p>
          <a:p>
            <a:pPr marL="457200" lvl="1" indent="0">
              <a:buNone/>
            </a:pPr>
            <a:endParaRPr lang="en-US" sz="2000" b="1" dirty="0"/>
          </a:p>
          <a:p>
            <a:pPr marL="457200" lvl="1" indent="0">
              <a:buNone/>
            </a:pPr>
            <a:r>
              <a:rPr lang="en-US" sz="1800" b="1" dirty="0">
                <a:solidFill>
                  <a:schemeClr val="accent4">
                    <a:lumMod val="20000"/>
                    <a:lumOff val="80000"/>
                  </a:schemeClr>
                </a:solidFill>
              </a:rPr>
              <a:t>Send paper claims for Medicaid, Child Health Plus, Essential Plan and MetroPlus Gold to:</a:t>
            </a:r>
          </a:p>
          <a:p>
            <a:pPr marL="914400" lvl="2" indent="0">
              <a:buNone/>
            </a:pPr>
            <a:r>
              <a:rPr lang="en-US" sz="1800" b="1" dirty="0"/>
              <a:t>MetroPlus Health Plan</a:t>
            </a:r>
          </a:p>
          <a:p>
            <a:pPr marL="914400" lvl="2" indent="0">
              <a:buNone/>
            </a:pPr>
            <a:r>
              <a:rPr lang="en-US" sz="1800" b="1" dirty="0"/>
              <a:t>P.O. Box 830480</a:t>
            </a:r>
          </a:p>
          <a:p>
            <a:pPr marL="914400" lvl="2" indent="0">
              <a:buNone/>
            </a:pPr>
            <a:r>
              <a:rPr lang="en-US" sz="1800" b="1" dirty="0"/>
              <a:t>Birmingham, AL 35283-0480</a:t>
            </a:r>
          </a:p>
          <a:p>
            <a:pPr lvl="1"/>
            <a:endParaRPr lang="en-US" sz="2000" b="1"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9961F4-7AF0-E34D-A0EB-BD63A13C51AD}"/>
              </a:ext>
            </a:extLst>
          </p:cNvPr>
          <p:cNvPicPr>
            <a:picLocks noChangeAspect="1"/>
          </p:cNvPicPr>
          <p:nvPr/>
        </p:nvPicPr>
        <p:blipFill>
          <a:blip r:embed="rId3"/>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59950C2-2C69-4D97-9426-9178167B2D46}"/>
              </a:ext>
            </a:extLst>
          </p:cNvPr>
          <p:cNvSpPr>
            <a:spLocks noGrp="1"/>
          </p:cNvSpPr>
          <p:nvPr>
            <p:ph type="sldNum" sz="quarter" idx="12"/>
          </p:nvPr>
        </p:nvSpPr>
        <p:spPr/>
        <p:txBody>
          <a:bodyPr/>
          <a:lstStyle/>
          <a:p>
            <a:fld id="{157C3A33-8797-B644-A994-F09AF5F50374}" type="slidenum">
              <a:rPr lang="en-US" smtClean="0"/>
              <a:t>23</a:t>
            </a:fld>
            <a:endParaRPr lang="en-US"/>
          </a:p>
        </p:txBody>
      </p:sp>
    </p:spTree>
    <p:extLst>
      <p:ext uri="{BB962C8B-B14F-4D97-AF65-F5344CB8AC3E}">
        <p14:creationId xmlns:p14="http://schemas.microsoft.com/office/powerpoint/2010/main" val="308005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00B0F0"/>
          </a:solidFill>
        </p:spPr>
        <p:txBody>
          <a:bodyPr lIns="91440"/>
          <a:lstStyle/>
          <a:p>
            <a:pPr algn="ctr"/>
            <a:r>
              <a:rPr lang="en-US" sz="4400" spc="-35" dirty="0"/>
              <a:t>PAPER CLAIM SUBMISSION </a:t>
            </a:r>
            <a:r>
              <a:rPr lang="en-US" sz="4400" spc="-25" dirty="0"/>
              <a:t>(UB</a:t>
            </a:r>
            <a:r>
              <a:rPr lang="en-US" sz="4400" spc="-30" dirty="0"/>
              <a:t>04)</a:t>
            </a:r>
            <a:endParaRPr lang="en-US"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071AED-E5B0-A14E-937B-AAB6EB293E51}"/>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86C790F-458C-4194-8C7D-A690150A2818}"/>
              </a:ext>
            </a:extLst>
          </p:cNvPr>
          <p:cNvSpPr>
            <a:spLocks noGrp="1"/>
          </p:cNvSpPr>
          <p:nvPr>
            <p:ph type="sldNum" sz="quarter" idx="12"/>
          </p:nvPr>
        </p:nvSpPr>
        <p:spPr/>
        <p:txBody>
          <a:bodyPr/>
          <a:lstStyle/>
          <a:p>
            <a:fld id="{157C3A33-8797-B644-A994-F09AF5F50374}" type="slidenum">
              <a:rPr lang="en-US" smtClean="0"/>
              <a:t>24</a:t>
            </a:fld>
            <a:endParaRPr lang="en-US"/>
          </a:p>
        </p:txBody>
      </p:sp>
      <p:pic>
        <p:nvPicPr>
          <p:cNvPr id="10" name="Content Placeholder 9">
            <a:extLst>
              <a:ext uri="{FF2B5EF4-FFF2-40B4-BE49-F238E27FC236}">
                <a16:creationId xmlns:a16="http://schemas.microsoft.com/office/drawing/2014/main" id="{DDA2D4C9-C758-4401-A2A8-C00530AB7A74}"/>
              </a:ext>
            </a:extLst>
          </p:cNvPr>
          <p:cNvPicPr>
            <a:picLocks noGrp="1" noChangeAspect="1"/>
          </p:cNvPicPr>
          <p:nvPr>
            <p:ph idx="1"/>
          </p:nvPr>
        </p:nvPicPr>
        <p:blipFill>
          <a:blip r:embed="rId3"/>
          <a:stretch>
            <a:fillRect/>
          </a:stretch>
        </p:blipFill>
        <p:spPr>
          <a:xfrm>
            <a:off x="2779273" y="1652164"/>
            <a:ext cx="6590505" cy="4052888"/>
          </a:xfrm>
          <a:prstGeom prst="rect">
            <a:avLst/>
          </a:prstGeom>
          <a:solidFill>
            <a:schemeClr val="tx1"/>
          </a:solidFill>
        </p:spPr>
      </p:pic>
      <p:sp>
        <p:nvSpPr>
          <p:cNvPr id="11" name="TextBox 10">
            <a:extLst>
              <a:ext uri="{FF2B5EF4-FFF2-40B4-BE49-F238E27FC236}">
                <a16:creationId xmlns:a16="http://schemas.microsoft.com/office/drawing/2014/main" id="{2FD6E866-00F3-495B-80C8-49995F1307A8}"/>
              </a:ext>
            </a:extLst>
          </p:cNvPr>
          <p:cNvSpPr txBox="1"/>
          <p:nvPr/>
        </p:nvSpPr>
        <p:spPr>
          <a:xfrm>
            <a:off x="9904288" y="2867378"/>
            <a:ext cx="1541123" cy="2308324"/>
          </a:xfrm>
          <a:prstGeom prst="rect">
            <a:avLst/>
          </a:prstGeom>
          <a:noFill/>
        </p:spPr>
        <p:txBody>
          <a:bodyPr wrap="square" rtlCol="0">
            <a:spAutoFit/>
          </a:bodyPr>
          <a:lstStyle/>
          <a:p>
            <a:r>
              <a:rPr lang="en-US" dirty="0"/>
              <a:t>Highlighted are the required fields. </a:t>
            </a:r>
            <a:r>
              <a:rPr lang="en-US" b="1" dirty="0">
                <a:solidFill>
                  <a:srgbClr val="FF0000"/>
                </a:solidFill>
              </a:rPr>
              <a:t>In addition, diagnosis code is also a required field. </a:t>
            </a:r>
          </a:p>
        </p:txBody>
      </p:sp>
    </p:spTree>
    <p:extLst>
      <p:ext uri="{BB962C8B-B14F-4D97-AF65-F5344CB8AC3E}">
        <p14:creationId xmlns:p14="http://schemas.microsoft.com/office/powerpoint/2010/main" val="245494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E9A5-90CC-439A-A608-58F3DADA5594}"/>
              </a:ext>
            </a:extLst>
          </p:cNvPr>
          <p:cNvSpPr>
            <a:spLocks noGrp="1"/>
          </p:cNvSpPr>
          <p:nvPr>
            <p:ph type="title"/>
          </p:nvPr>
        </p:nvSpPr>
        <p:spPr/>
        <p:txBody>
          <a:bodyPr lIns="91440"/>
          <a:lstStyle/>
          <a:p>
            <a:pPr algn="ctr"/>
            <a:r>
              <a:rPr lang="en-US" sz="4400" spc="-35" dirty="0"/>
              <a:t>PAPER CLAIM SUBMISSION </a:t>
            </a:r>
            <a:r>
              <a:rPr lang="en-US" sz="4400" spc="-25" dirty="0"/>
              <a:t>(UB</a:t>
            </a:r>
            <a:r>
              <a:rPr lang="en-US" sz="4400" spc="-30" dirty="0"/>
              <a:t>04)</a:t>
            </a:r>
            <a:endParaRPr lang="en-US" dirty="0"/>
          </a:p>
        </p:txBody>
      </p:sp>
      <p:sp>
        <p:nvSpPr>
          <p:cNvPr id="4" name="Slide Number Placeholder 3">
            <a:extLst>
              <a:ext uri="{FF2B5EF4-FFF2-40B4-BE49-F238E27FC236}">
                <a16:creationId xmlns:a16="http://schemas.microsoft.com/office/drawing/2014/main" id="{3A909941-8123-4AEB-89A9-839A68FD380B}"/>
              </a:ext>
            </a:extLst>
          </p:cNvPr>
          <p:cNvSpPr>
            <a:spLocks noGrp="1"/>
          </p:cNvSpPr>
          <p:nvPr>
            <p:ph type="sldNum" sz="quarter" idx="12"/>
          </p:nvPr>
        </p:nvSpPr>
        <p:spPr/>
        <p:txBody>
          <a:bodyPr/>
          <a:lstStyle/>
          <a:p>
            <a:fld id="{157C3A33-8797-B644-A994-F09AF5F50374}" type="slidenum">
              <a:rPr lang="en-US" smtClean="0"/>
              <a:t>25</a:t>
            </a:fld>
            <a:endParaRPr lang="en-US"/>
          </a:p>
        </p:txBody>
      </p:sp>
      <p:pic>
        <p:nvPicPr>
          <p:cNvPr id="8" name="Content Placeholder 7">
            <a:extLst>
              <a:ext uri="{FF2B5EF4-FFF2-40B4-BE49-F238E27FC236}">
                <a16:creationId xmlns:a16="http://schemas.microsoft.com/office/drawing/2014/main" id="{5280DE0D-C6DC-4253-9756-1BAF70A98D7A}"/>
              </a:ext>
            </a:extLst>
          </p:cNvPr>
          <p:cNvPicPr>
            <a:picLocks noGrp="1" noChangeAspect="1"/>
          </p:cNvPicPr>
          <p:nvPr>
            <p:ph idx="1"/>
          </p:nvPr>
        </p:nvPicPr>
        <p:blipFill>
          <a:blip r:embed="rId2"/>
          <a:stretch>
            <a:fillRect/>
          </a:stretch>
        </p:blipFill>
        <p:spPr>
          <a:xfrm>
            <a:off x="2393243" y="1247444"/>
            <a:ext cx="7044267" cy="4650791"/>
          </a:xfrm>
          <a:prstGeom prst="rect">
            <a:avLst/>
          </a:prstGeom>
          <a:solidFill>
            <a:schemeClr val="tx1"/>
          </a:solidFill>
        </p:spPr>
      </p:pic>
      <p:sp>
        <p:nvSpPr>
          <p:cNvPr id="9" name="Rectangle 8">
            <a:extLst>
              <a:ext uri="{FF2B5EF4-FFF2-40B4-BE49-F238E27FC236}">
                <a16:creationId xmlns:a16="http://schemas.microsoft.com/office/drawing/2014/main" id="{9DF69ED6-2FEC-4928-AA5D-69FD1BBF6626}"/>
              </a:ext>
            </a:extLst>
          </p:cNvPr>
          <p:cNvSpPr/>
          <p:nvPr/>
        </p:nvSpPr>
        <p:spPr>
          <a:xfrm>
            <a:off x="9010437" y="5374251"/>
            <a:ext cx="406526" cy="5137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E894A8-876E-4F17-ADF0-CB1453E2DBF0}"/>
              </a:ext>
            </a:extLst>
          </p:cNvPr>
          <p:cNvSpPr/>
          <p:nvPr/>
        </p:nvSpPr>
        <p:spPr>
          <a:xfrm>
            <a:off x="2538605" y="5384525"/>
            <a:ext cx="1027416" cy="369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8C225F3-2485-41D9-834F-DB0FA229B731}"/>
              </a:ext>
            </a:extLst>
          </p:cNvPr>
          <p:cNvSpPr txBox="1"/>
          <p:nvPr/>
        </p:nvSpPr>
        <p:spPr>
          <a:xfrm>
            <a:off x="10058400" y="2594303"/>
            <a:ext cx="1490133" cy="2585323"/>
          </a:xfrm>
          <a:prstGeom prst="rect">
            <a:avLst/>
          </a:prstGeom>
          <a:noFill/>
        </p:spPr>
        <p:txBody>
          <a:bodyPr wrap="square" rtlCol="0">
            <a:spAutoFit/>
          </a:bodyPr>
          <a:lstStyle/>
          <a:p>
            <a:r>
              <a:rPr lang="en-US" dirty="0"/>
              <a:t>Highlighted are the required fields.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In addition, diagnosis code is also a required field. </a:t>
            </a:r>
            <a:endParaRPr lang="en-US" dirty="0"/>
          </a:p>
        </p:txBody>
      </p:sp>
    </p:spTree>
    <p:extLst>
      <p:ext uri="{BB962C8B-B14F-4D97-AF65-F5344CB8AC3E}">
        <p14:creationId xmlns:p14="http://schemas.microsoft.com/office/powerpoint/2010/main" val="65979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204852"/>
            <a:ext cx="12191999" cy="553998"/>
          </a:xfrm>
          <a:prstGeom prst="rect">
            <a:avLst/>
          </a:prstGeom>
        </p:spPr>
        <p:txBody>
          <a:bodyPr vert="horz" wrap="square" lIns="0" tIns="0" rIns="0" bIns="0" rtlCol="0" anchor="ctr">
            <a:spAutoFit/>
          </a:bodyPr>
          <a:lstStyle/>
          <a:p>
            <a:pPr marL="11206" algn="ctr">
              <a:lnSpc>
                <a:spcPct val="100000"/>
              </a:lnSpc>
            </a:pPr>
            <a:r>
              <a:rPr sz="3600" spc="-31" dirty="0"/>
              <a:t>G</a:t>
            </a:r>
            <a:r>
              <a:rPr lang="en-US" sz="3600" spc="-31" dirty="0"/>
              <a:t>UIDANCE</a:t>
            </a:r>
            <a:r>
              <a:rPr sz="3600" spc="-31" dirty="0"/>
              <a:t> </a:t>
            </a:r>
            <a:r>
              <a:rPr sz="3600" spc="-13" dirty="0"/>
              <a:t>O</a:t>
            </a:r>
            <a:r>
              <a:rPr lang="en-US" sz="3600" spc="-13" dirty="0"/>
              <a:t>N</a:t>
            </a:r>
            <a:r>
              <a:rPr sz="3600" spc="-13" dirty="0"/>
              <a:t> </a:t>
            </a:r>
            <a:r>
              <a:rPr sz="3600" spc="-31" dirty="0"/>
              <a:t>C</a:t>
            </a:r>
            <a:r>
              <a:rPr lang="en-US" sz="3600" spc="-31" dirty="0"/>
              <a:t>LAIMS</a:t>
            </a:r>
            <a:r>
              <a:rPr sz="3600" spc="-119" dirty="0"/>
              <a:t> </a:t>
            </a:r>
            <a:r>
              <a:rPr lang="en-US" sz="3600" spc="-31" dirty="0"/>
              <a:t>SUBMISSION</a:t>
            </a:r>
            <a:endParaRPr sz="3600" dirty="0"/>
          </a:p>
        </p:txBody>
      </p:sp>
      <p:sp>
        <p:nvSpPr>
          <p:cNvPr id="6" name="object 6"/>
          <p:cNvSpPr txBox="1"/>
          <p:nvPr/>
        </p:nvSpPr>
        <p:spPr>
          <a:xfrm>
            <a:off x="2057399" y="1131570"/>
            <a:ext cx="7900395" cy="4842351"/>
          </a:xfrm>
          <a:prstGeom prst="rect">
            <a:avLst/>
          </a:prstGeom>
        </p:spPr>
        <p:txBody>
          <a:bodyPr vert="horz" wrap="square" lIns="0" tIns="0" rIns="0" bIns="0" rtlCol="0">
            <a:spAutoFit/>
          </a:bodyPr>
          <a:lstStyle/>
          <a:p>
            <a:pPr marL="354106" marR="511015" indent="-342900" algn="just">
              <a:buClr>
                <a:schemeClr val="tx1"/>
              </a:buClr>
              <a:buFont typeface="Wingdings" panose="05000000000000000000" pitchFamily="2" charset="2"/>
              <a:buChar char="q"/>
              <a:tabLst>
                <a:tab pos="253266" algn="l"/>
              </a:tabLst>
            </a:pPr>
            <a:r>
              <a:rPr sz="2400" spc="-4" dirty="0">
                <a:latin typeface="Helvetica" panose="020B0604020202020204" pitchFamily="34" charset="0"/>
                <a:cs typeface="Helvetica" panose="020B0604020202020204" pitchFamily="34" charset="0"/>
              </a:rPr>
              <a:t>Bill </a:t>
            </a:r>
            <a:r>
              <a:rPr lang="en-US" sz="2400" spc="-4" dirty="0">
                <a:latin typeface="Helvetica" panose="020B0604020202020204" pitchFamily="34" charset="0"/>
                <a:cs typeface="Helvetica" panose="020B0604020202020204" pitchFamily="34" charset="0"/>
              </a:rPr>
              <a:t>MHP</a:t>
            </a:r>
            <a:r>
              <a:rPr sz="2400" spc="-4" dirty="0">
                <a:latin typeface="Helvetica" panose="020B0604020202020204" pitchFamily="34" charset="0"/>
                <a:cs typeface="Helvetica" panose="020B0604020202020204" pitchFamily="34" charset="0"/>
              </a:rPr>
              <a:t> following </a:t>
            </a:r>
            <a:r>
              <a:rPr lang="en-US" sz="2400" spc="-4" dirty="0">
                <a:latin typeface="Helvetica" panose="020B0604020202020204" pitchFamily="34" charset="0"/>
                <a:cs typeface="Helvetica" panose="020B0604020202020204" pitchFamily="34" charset="0"/>
              </a:rPr>
              <a:t>guidance posted by </a:t>
            </a:r>
            <a:r>
              <a:rPr sz="2400" spc="-4" dirty="0">
                <a:latin typeface="Helvetica" panose="020B0604020202020204" pitchFamily="34" charset="0"/>
                <a:cs typeface="Helvetica" panose="020B0604020202020204" pitchFamily="34" charset="0"/>
              </a:rPr>
              <a:t>the </a:t>
            </a:r>
            <a:r>
              <a:rPr sz="2400" dirty="0">
                <a:latin typeface="Helvetica" panose="020B0604020202020204" pitchFamily="34" charset="0"/>
                <a:cs typeface="Helvetica" panose="020B0604020202020204" pitchFamily="34" charset="0"/>
              </a:rPr>
              <a:t>state </a:t>
            </a:r>
            <a:r>
              <a:rPr sz="2400" spc="-4" dirty="0">
                <a:latin typeface="Helvetica" panose="020B0604020202020204" pitchFamily="34" charset="0"/>
                <a:cs typeface="Helvetica" panose="020B0604020202020204" pitchFamily="34" charset="0"/>
              </a:rPr>
              <a:t>in </a:t>
            </a:r>
            <a:r>
              <a:rPr sz="2400" dirty="0">
                <a:latin typeface="Helvetica" panose="020B0604020202020204" pitchFamily="34" charset="0"/>
                <a:cs typeface="Helvetica" panose="020B0604020202020204" pitchFamily="34" charset="0"/>
              </a:rPr>
              <a:t>the  </a:t>
            </a:r>
            <a:r>
              <a:rPr sz="2400" spc="-9" dirty="0">
                <a:latin typeface="Helvetica" panose="020B0604020202020204" pitchFamily="34" charset="0"/>
                <a:cs typeface="Helvetica" panose="020B0604020202020204" pitchFamily="34" charset="0"/>
              </a:rPr>
              <a:t>Children’s </a:t>
            </a:r>
            <a:r>
              <a:rPr sz="2400" spc="-4" dirty="0">
                <a:latin typeface="Helvetica" panose="020B0604020202020204" pitchFamily="34" charset="0"/>
                <a:cs typeface="Helvetica" panose="020B0604020202020204" pitchFamily="34" charset="0"/>
              </a:rPr>
              <a:t>Health and Behavioral Health Billing and Coding  Manual. </a:t>
            </a:r>
            <a:r>
              <a:rPr lang="en-US" sz="2400" b="1" spc="-4" dirty="0">
                <a:solidFill>
                  <a:srgbClr val="00B0F0"/>
                </a:solidFill>
                <a:latin typeface="Helvetica" panose="020B0604020202020204" pitchFamily="34" charset="0"/>
                <a:cs typeface="Helvetica" panose="020B0604020202020204" pitchFamily="34" charset="0"/>
              </a:rPr>
              <a:t>A</a:t>
            </a:r>
            <a:r>
              <a:rPr sz="2400" b="1" spc="-4" dirty="0">
                <a:solidFill>
                  <a:srgbClr val="00B0F0"/>
                </a:solidFill>
                <a:latin typeface="Helvetica" panose="020B0604020202020204" pitchFamily="34" charset="0"/>
                <a:cs typeface="Helvetica" panose="020B0604020202020204" pitchFamily="34" charset="0"/>
              </a:rPr>
              <a:t> valid diagnos</a:t>
            </a:r>
            <a:r>
              <a:rPr lang="en-US" sz="2400" b="1" spc="-4" dirty="0">
                <a:solidFill>
                  <a:srgbClr val="00B0F0"/>
                </a:solidFill>
                <a:latin typeface="Helvetica" panose="020B0604020202020204" pitchFamily="34" charset="0"/>
                <a:cs typeface="Helvetica" panose="020B0604020202020204" pitchFamily="34" charset="0"/>
              </a:rPr>
              <a:t>is</a:t>
            </a:r>
            <a:r>
              <a:rPr sz="2400" b="1" spc="106" dirty="0">
                <a:solidFill>
                  <a:srgbClr val="00B0F0"/>
                </a:solidFill>
                <a:latin typeface="Helvetica" panose="020B0604020202020204" pitchFamily="34" charset="0"/>
                <a:cs typeface="Helvetica" panose="020B0604020202020204" pitchFamily="34" charset="0"/>
              </a:rPr>
              <a:t> </a:t>
            </a:r>
            <a:r>
              <a:rPr sz="2400" b="1" dirty="0">
                <a:solidFill>
                  <a:srgbClr val="00B0F0"/>
                </a:solidFill>
                <a:latin typeface="Helvetica" panose="020B0604020202020204" pitchFamily="34" charset="0"/>
                <a:cs typeface="Helvetica" panose="020B0604020202020204" pitchFamily="34" charset="0"/>
              </a:rPr>
              <a:t>code</a:t>
            </a:r>
            <a:r>
              <a:rPr lang="en-US" sz="2400" b="1" dirty="0">
                <a:solidFill>
                  <a:srgbClr val="00B0F0"/>
                </a:solidFill>
                <a:latin typeface="Helvetica" panose="020B0604020202020204" pitchFamily="34" charset="0"/>
                <a:cs typeface="Helvetica" panose="020B0604020202020204" pitchFamily="34" charset="0"/>
              </a:rPr>
              <a:t> is required.</a:t>
            </a:r>
            <a:endParaRPr sz="2400" b="1" dirty="0">
              <a:solidFill>
                <a:srgbClr val="00B0F0"/>
              </a:solidFill>
              <a:latin typeface="Helvetica" panose="020B0604020202020204" pitchFamily="34" charset="0"/>
              <a:cs typeface="Helvetica" panose="020B0604020202020204" pitchFamily="34" charset="0"/>
            </a:endParaRPr>
          </a:p>
          <a:p>
            <a:pPr marL="354106" marR="4483" indent="-342900">
              <a:spcBef>
                <a:spcPts val="1588"/>
              </a:spcBef>
              <a:buClr>
                <a:schemeClr val="tx1"/>
              </a:buClr>
              <a:buFont typeface="Wingdings" panose="05000000000000000000" pitchFamily="2" charset="2"/>
              <a:buChar char="q"/>
              <a:tabLst>
                <a:tab pos="252706" algn="l"/>
                <a:tab pos="253266" algn="l"/>
              </a:tabLst>
            </a:pPr>
            <a:r>
              <a:rPr sz="2400" spc="-4" dirty="0">
                <a:latin typeface="Helvetica" panose="020B0604020202020204" pitchFamily="34" charset="0"/>
                <a:cs typeface="Helvetica" panose="020B0604020202020204" pitchFamily="34" charset="0"/>
              </a:rPr>
              <a:t>Make sure </a:t>
            </a:r>
            <a:r>
              <a:rPr sz="2400" dirty="0">
                <a:latin typeface="Helvetica" panose="020B0604020202020204" pitchFamily="34" charset="0"/>
                <a:cs typeface="Helvetica" panose="020B0604020202020204" pitchFamily="34" charset="0"/>
              </a:rPr>
              <a:t>to </a:t>
            </a:r>
            <a:r>
              <a:rPr sz="2400" spc="-4" dirty="0">
                <a:latin typeface="Helvetica" panose="020B0604020202020204" pitchFamily="34" charset="0"/>
                <a:cs typeface="Helvetica" panose="020B0604020202020204" pitchFamily="34" charset="0"/>
              </a:rPr>
              <a:t>use a valid combination </a:t>
            </a:r>
            <a:r>
              <a:rPr sz="2400" dirty="0">
                <a:latin typeface="Helvetica" panose="020B0604020202020204" pitchFamily="34" charset="0"/>
                <a:cs typeface="Helvetica" panose="020B0604020202020204" pitchFamily="34" charset="0"/>
              </a:rPr>
              <a:t>of </a:t>
            </a:r>
            <a:r>
              <a:rPr sz="2400" spc="-4" dirty="0">
                <a:latin typeface="Helvetica" panose="020B0604020202020204" pitchFamily="34" charset="0"/>
                <a:cs typeface="Helvetica" panose="020B0604020202020204" pitchFamily="34" charset="0"/>
              </a:rPr>
              <a:t>procedure </a:t>
            </a:r>
            <a:r>
              <a:rPr sz="2400" dirty="0">
                <a:latin typeface="Helvetica" panose="020B0604020202020204" pitchFamily="34" charset="0"/>
                <a:cs typeface="Helvetica" panose="020B0604020202020204" pitchFamily="34" charset="0"/>
              </a:rPr>
              <a:t>codes,  </a:t>
            </a:r>
            <a:r>
              <a:rPr sz="2400" spc="-4" dirty="0">
                <a:latin typeface="Helvetica" panose="020B0604020202020204" pitchFamily="34" charset="0"/>
                <a:cs typeface="Helvetica" panose="020B0604020202020204" pitchFamily="34" charset="0"/>
              </a:rPr>
              <a:t>modifiers and </a:t>
            </a:r>
            <a:r>
              <a:rPr sz="2400" dirty="0">
                <a:latin typeface="Helvetica" panose="020B0604020202020204" pitchFamily="34" charset="0"/>
                <a:cs typeface="Helvetica" panose="020B0604020202020204" pitchFamily="34" charset="0"/>
              </a:rPr>
              <a:t>rate </a:t>
            </a:r>
            <a:r>
              <a:rPr sz="2400" spc="-4" dirty="0">
                <a:latin typeface="Helvetica" panose="020B0604020202020204" pitchFamily="34" charset="0"/>
                <a:cs typeface="Helvetica" panose="020B0604020202020204" pitchFamily="34" charset="0"/>
              </a:rPr>
              <a:t>codes. Claims should </a:t>
            </a:r>
            <a:r>
              <a:rPr sz="2400" dirty="0">
                <a:latin typeface="Helvetica" panose="020B0604020202020204" pitchFamily="34" charset="0"/>
                <a:cs typeface="Helvetica" panose="020B0604020202020204" pitchFamily="34" charset="0"/>
              </a:rPr>
              <a:t>be submitted </a:t>
            </a:r>
            <a:r>
              <a:rPr sz="2400" spc="-4" dirty="0">
                <a:latin typeface="Helvetica" panose="020B0604020202020204" pitchFamily="34" charset="0"/>
                <a:cs typeface="Helvetica" panose="020B0604020202020204" pitchFamily="34" charset="0"/>
              </a:rPr>
              <a:t>following  </a:t>
            </a:r>
            <a:r>
              <a:rPr sz="2400" dirty="0">
                <a:latin typeface="Helvetica" panose="020B0604020202020204" pitchFamily="34" charset="0"/>
                <a:cs typeface="Helvetica" panose="020B0604020202020204" pitchFamily="34" charset="0"/>
              </a:rPr>
              <a:t>State </a:t>
            </a:r>
            <a:r>
              <a:rPr sz="2400" spc="-4" dirty="0">
                <a:latin typeface="Helvetica" panose="020B0604020202020204" pitchFamily="34" charset="0"/>
                <a:cs typeface="Helvetica" panose="020B0604020202020204" pitchFamily="34" charset="0"/>
              </a:rPr>
              <a:t>guidance as outlined in </a:t>
            </a:r>
            <a:r>
              <a:rPr sz="2400" dirty="0">
                <a:latin typeface="Helvetica" panose="020B0604020202020204" pitchFamily="34" charset="0"/>
                <a:cs typeface="Helvetica" panose="020B0604020202020204" pitchFamily="34" charset="0"/>
              </a:rPr>
              <a:t>the State </a:t>
            </a:r>
            <a:r>
              <a:rPr sz="2400" spc="-35" dirty="0">
                <a:latin typeface="Helvetica" panose="020B0604020202020204" pitchFamily="34" charset="0"/>
                <a:cs typeface="Helvetica" panose="020B0604020202020204" pitchFamily="34" charset="0"/>
              </a:rPr>
              <a:t>Taxonomy</a:t>
            </a:r>
            <a:r>
              <a:rPr sz="2400" spc="13" dirty="0">
                <a:latin typeface="Helvetica" panose="020B0604020202020204" pitchFamily="34" charset="0"/>
                <a:cs typeface="Helvetica" panose="020B0604020202020204" pitchFamily="34" charset="0"/>
              </a:rPr>
              <a:t> </a:t>
            </a:r>
            <a:r>
              <a:rPr sz="2400" dirty="0">
                <a:latin typeface="Helvetica" panose="020B0604020202020204" pitchFamily="34" charset="0"/>
                <a:cs typeface="Helvetica" panose="020B0604020202020204" pitchFamily="34" charset="0"/>
              </a:rPr>
              <a:t>Grid.</a:t>
            </a:r>
          </a:p>
          <a:p>
            <a:pPr marL="354106" marR="79566" indent="-342900">
              <a:spcBef>
                <a:spcPts val="1588"/>
              </a:spcBef>
              <a:buFont typeface="Wingdings" panose="05000000000000000000" pitchFamily="2" charset="2"/>
              <a:buChar char="q"/>
              <a:tabLst>
                <a:tab pos="252706" algn="l"/>
                <a:tab pos="253266" algn="l"/>
              </a:tabLst>
            </a:pPr>
            <a:r>
              <a:rPr lang="en-US" sz="2400" spc="-4" dirty="0">
                <a:latin typeface="Helvetica" panose="020B0604020202020204" pitchFamily="34" charset="0"/>
                <a:cs typeface="Helvetica" panose="020B0604020202020204" pitchFamily="34" charset="0"/>
              </a:rPr>
              <a:t>MHP</a:t>
            </a:r>
            <a:r>
              <a:rPr sz="2400" spc="-4" dirty="0">
                <a:latin typeface="Helvetica" panose="020B0604020202020204" pitchFamily="34" charset="0"/>
                <a:cs typeface="Helvetica" panose="020B0604020202020204" pitchFamily="34" charset="0"/>
              </a:rPr>
              <a:t> </a:t>
            </a:r>
            <a:r>
              <a:rPr sz="2400" spc="-9" dirty="0">
                <a:latin typeface="Helvetica" panose="020B0604020202020204" pitchFamily="34" charset="0"/>
                <a:cs typeface="Helvetica" panose="020B0604020202020204" pitchFamily="34" charset="0"/>
              </a:rPr>
              <a:t>offers </a:t>
            </a:r>
            <a:r>
              <a:rPr sz="2400" spc="-4" dirty="0">
                <a:latin typeface="Helvetica" panose="020B0604020202020204" pitchFamily="34" charset="0"/>
                <a:cs typeface="Helvetica" panose="020B0604020202020204" pitchFamily="34" charset="0"/>
              </a:rPr>
              <a:t>claims testing </a:t>
            </a:r>
            <a:r>
              <a:rPr sz="2400" dirty="0">
                <a:latin typeface="Helvetica" panose="020B0604020202020204" pitchFamily="34" charset="0"/>
                <a:cs typeface="Helvetica" panose="020B0604020202020204" pitchFamily="34" charset="0"/>
              </a:rPr>
              <a:t>for </a:t>
            </a:r>
            <a:r>
              <a:rPr sz="2400" spc="-4" dirty="0">
                <a:latin typeface="Helvetica" panose="020B0604020202020204" pitchFamily="34" charset="0"/>
                <a:cs typeface="Helvetica" panose="020B0604020202020204" pitchFamily="34" charset="0"/>
              </a:rPr>
              <a:t>new providers. </a:t>
            </a:r>
            <a:r>
              <a:rPr sz="2400" spc="-22" dirty="0">
                <a:latin typeface="Helvetica" panose="020B0604020202020204" pitchFamily="34" charset="0"/>
                <a:cs typeface="Helvetica" panose="020B0604020202020204" pitchFamily="34" charset="0"/>
              </a:rPr>
              <a:t>We </a:t>
            </a:r>
            <a:r>
              <a:rPr sz="2400" spc="-4" dirty="0">
                <a:latin typeface="Helvetica" panose="020B0604020202020204" pitchFamily="34" charset="0"/>
                <a:cs typeface="Helvetica" panose="020B0604020202020204" pitchFamily="34" charset="0"/>
              </a:rPr>
              <a:t>encourage  providers </a:t>
            </a:r>
            <a:r>
              <a:rPr sz="2400" dirty="0">
                <a:latin typeface="Helvetica" panose="020B0604020202020204" pitchFamily="34" charset="0"/>
                <a:cs typeface="Helvetica" panose="020B0604020202020204" pitchFamily="34" charset="0"/>
              </a:rPr>
              <a:t>to take </a:t>
            </a:r>
            <a:r>
              <a:rPr sz="2400" spc="-4" dirty="0">
                <a:latin typeface="Helvetica" panose="020B0604020202020204" pitchFamily="34" charset="0"/>
                <a:cs typeface="Helvetica" panose="020B0604020202020204" pitchFamily="34" charset="0"/>
              </a:rPr>
              <a:t>advantage </a:t>
            </a:r>
            <a:r>
              <a:rPr sz="2400" dirty="0">
                <a:latin typeface="Helvetica" panose="020B0604020202020204" pitchFamily="34" charset="0"/>
                <a:cs typeface="Helvetica" panose="020B0604020202020204" pitchFamily="34" charset="0"/>
              </a:rPr>
              <a:t>of </a:t>
            </a:r>
            <a:r>
              <a:rPr sz="2400" spc="-4" dirty="0">
                <a:latin typeface="Helvetica" panose="020B0604020202020204" pitchFamily="34" charset="0"/>
                <a:cs typeface="Helvetica" panose="020B0604020202020204" pitchFamily="34" charset="0"/>
              </a:rPr>
              <a:t>this. For more details, please  </a:t>
            </a:r>
            <a:r>
              <a:rPr sz="2400" dirty="0">
                <a:latin typeface="Helvetica" panose="020B0604020202020204" pitchFamily="34" charset="0"/>
                <a:cs typeface="Helvetica" panose="020B0604020202020204" pitchFamily="34" charset="0"/>
              </a:rPr>
              <a:t>contact </a:t>
            </a:r>
            <a:r>
              <a:rPr sz="2400" spc="-4" dirty="0">
                <a:latin typeface="Helvetica" panose="020B0604020202020204" pitchFamily="34" charset="0"/>
                <a:cs typeface="Helvetica" panose="020B0604020202020204" pitchFamily="34" charset="0"/>
              </a:rPr>
              <a:t>our Provider Relations</a:t>
            </a:r>
            <a:r>
              <a:rPr lang="en-US" sz="2400" spc="-4" dirty="0">
                <a:latin typeface="Helvetica" panose="020B0604020202020204" pitchFamily="34" charset="0"/>
                <a:cs typeface="Helvetica" panose="020B0604020202020204" pitchFamily="34" charset="0"/>
              </a:rPr>
              <a:t> Department at </a:t>
            </a:r>
            <a:r>
              <a:rPr lang="en-US" sz="2400" dirty="0">
                <a:hlinkClick r:id="rId2"/>
              </a:rPr>
              <a:t>networkrelations@metroplus.org</a:t>
            </a:r>
            <a:endParaRPr sz="2400" dirty="0">
              <a:latin typeface="Helvetica" panose="020B0604020202020204" pitchFamily="34" charset="0"/>
              <a:cs typeface="Helvetica" panose="020B0604020202020204" pitchFamily="34" charset="0"/>
            </a:endParaRPr>
          </a:p>
        </p:txBody>
      </p:sp>
      <p:sp>
        <p:nvSpPr>
          <p:cNvPr id="8" name="Slide Number Placeholder 7">
            <a:extLst>
              <a:ext uri="{FF2B5EF4-FFF2-40B4-BE49-F238E27FC236}">
                <a16:creationId xmlns:a16="http://schemas.microsoft.com/office/drawing/2014/main" id="{33BE46B2-8980-432E-B506-BB9A890A1D9F}"/>
              </a:ext>
            </a:extLst>
          </p:cNvPr>
          <p:cNvSpPr>
            <a:spLocks noGrp="1"/>
          </p:cNvSpPr>
          <p:nvPr>
            <p:ph type="sldNum" sz="quarter" idx="12"/>
          </p:nvPr>
        </p:nvSpPr>
        <p:spPr/>
        <p:txBody>
          <a:bodyPr/>
          <a:lstStyle/>
          <a:p>
            <a:fld id="{157C3A33-8797-B644-A994-F09AF5F5037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174075"/>
            <a:ext cx="12191999" cy="615553"/>
          </a:xfrm>
          <a:prstGeom prst="rect">
            <a:avLst/>
          </a:prstGeom>
        </p:spPr>
        <p:txBody>
          <a:bodyPr vert="horz" wrap="square" lIns="0" tIns="0" rIns="0" bIns="0" rtlCol="0" anchor="ctr">
            <a:spAutoFit/>
          </a:bodyPr>
          <a:lstStyle/>
          <a:p>
            <a:pPr marL="11206" algn="ctr">
              <a:lnSpc>
                <a:spcPct val="100000"/>
              </a:lnSpc>
            </a:pPr>
            <a:r>
              <a:rPr sz="4000" spc="-31" dirty="0"/>
              <a:t>G</a:t>
            </a:r>
            <a:r>
              <a:rPr lang="en-US" sz="4000" spc="-31" dirty="0"/>
              <a:t>UIDANCE</a:t>
            </a:r>
            <a:r>
              <a:rPr sz="4000" spc="-31" dirty="0"/>
              <a:t> </a:t>
            </a:r>
            <a:r>
              <a:rPr sz="4000" spc="-13" dirty="0"/>
              <a:t>O</a:t>
            </a:r>
            <a:r>
              <a:rPr lang="en-US" sz="4000" spc="-13" dirty="0"/>
              <a:t>N</a:t>
            </a:r>
            <a:r>
              <a:rPr sz="4000" spc="-13" dirty="0"/>
              <a:t> </a:t>
            </a:r>
            <a:r>
              <a:rPr sz="4000" spc="-31" dirty="0"/>
              <a:t>C</a:t>
            </a:r>
            <a:r>
              <a:rPr lang="en-US" sz="4000" spc="-31" dirty="0"/>
              <a:t>LAIMS</a:t>
            </a:r>
            <a:r>
              <a:rPr sz="4000" spc="-119" dirty="0"/>
              <a:t> </a:t>
            </a:r>
            <a:r>
              <a:rPr lang="en-US" sz="4000" spc="-31" dirty="0"/>
              <a:t>SUBMISSION</a:t>
            </a:r>
            <a:endParaRPr sz="4000" dirty="0"/>
          </a:p>
        </p:txBody>
      </p:sp>
      <p:sp>
        <p:nvSpPr>
          <p:cNvPr id="6" name="object 6"/>
          <p:cNvSpPr txBox="1"/>
          <p:nvPr/>
        </p:nvSpPr>
        <p:spPr>
          <a:xfrm>
            <a:off x="2172507" y="1282065"/>
            <a:ext cx="7533154" cy="3951851"/>
          </a:xfrm>
          <a:prstGeom prst="rect">
            <a:avLst/>
          </a:prstGeom>
        </p:spPr>
        <p:txBody>
          <a:bodyPr vert="horz" wrap="square" lIns="0" tIns="0" rIns="0" bIns="0" rtlCol="0">
            <a:spAutoFit/>
          </a:bodyPr>
          <a:lstStyle/>
          <a:p>
            <a:pPr marL="354106" marR="275119" indent="-342900">
              <a:lnSpc>
                <a:spcPct val="110000"/>
              </a:lnSpc>
              <a:buFont typeface="Wingdings" panose="05000000000000000000" pitchFamily="2" charset="2"/>
              <a:buChar char="q"/>
              <a:tabLst>
                <a:tab pos="252706" algn="l"/>
                <a:tab pos="253266" algn="l"/>
              </a:tabLst>
            </a:pPr>
            <a:r>
              <a:rPr sz="2400" spc="-22" dirty="0">
                <a:latin typeface="Arial"/>
                <a:cs typeface="Arial"/>
              </a:rPr>
              <a:t>Verify </a:t>
            </a:r>
            <a:r>
              <a:rPr sz="2400" dirty="0">
                <a:latin typeface="Arial"/>
                <a:cs typeface="Arial"/>
              </a:rPr>
              <a:t>if </a:t>
            </a:r>
            <a:r>
              <a:rPr sz="2400" spc="-4" dirty="0">
                <a:latin typeface="Arial"/>
                <a:cs typeface="Arial"/>
              </a:rPr>
              <a:t>services are </a:t>
            </a:r>
            <a:r>
              <a:rPr lang="en-US" sz="2400" spc="-4" dirty="0">
                <a:latin typeface="Arial"/>
                <a:cs typeface="Arial"/>
              </a:rPr>
              <a:t>covered by MHP</a:t>
            </a:r>
            <a:r>
              <a:rPr sz="2400" spc="-4" dirty="0">
                <a:latin typeface="Arial"/>
                <a:cs typeface="Arial"/>
              </a:rPr>
              <a:t> or carved </a:t>
            </a:r>
            <a:r>
              <a:rPr sz="2400" dirty="0">
                <a:latin typeface="Arial"/>
                <a:cs typeface="Arial"/>
              </a:rPr>
              <a:t>out to  </a:t>
            </a:r>
            <a:r>
              <a:rPr sz="2400" spc="-4" dirty="0">
                <a:latin typeface="Arial"/>
                <a:cs typeface="Arial"/>
              </a:rPr>
              <a:t>Medicaid Fee </a:t>
            </a:r>
            <a:r>
              <a:rPr sz="2400" dirty="0">
                <a:latin typeface="Arial"/>
                <a:cs typeface="Arial"/>
              </a:rPr>
              <a:t>for </a:t>
            </a:r>
            <a:r>
              <a:rPr sz="2400" spc="-4" dirty="0">
                <a:latin typeface="Arial"/>
                <a:cs typeface="Arial"/>
              </a:rPr>
              <a:t>Service. </a:t>
            </a:r>
            <a:endParaRPr sz="2400" dirty="0">
              <a:latin typeface="Arial"/>
              <a:cs typeface="Arial"/>
            </a:endParaRPr>
          </a:p>
          <a:p>
            <a:pPr marL="354106" indent="-342900">
              <a:spcBef>
                <a:spcPts val="1840"/>
              </a:spcBef>
              <a:buFont typeface="Wingdings" panose="05000000000000000000" pitchFamily="2" charset="2"/>
              <a:buChar char="q"/>
              <a:tabLst>
                <a:tab pos="252706" algn="l"/>
                <a:tab pos="253266" algn="l"/>
              </a:tabLst>
            </a:pPr>
            <a:r>
              <a:rPr sz="2400" dirty="0">
                <a:latin typeface="Arial"/>
                <a:cs typeface="Arial"/>
              </a:rPr>
              <a:t>Make sure a member is </a:t>
            </a:r>
            <a:r>
              <a:rPr sz="2400" spc="-4" dirty="0">
                <a:latin typeface="Arial"/>
                <a:cs typeface="Arial"/>
              </a:rPr>
              <a:t>eligible </a:t>
            </a:r>
            <a:r>
              <a:rPr sz="2400" dirty="0">
                <a:latin typeface="Arial"/>
                <a:cs typeface="Arial"/>
              </a:rPr>
              <a:t>for the </a:t>
            </a:r>
            <a:r>
              <a:rPr sz="2400" spc="-4" dirty="0">
                <a:latin typeface="Arial"/>
                <a:cs typeface="Arial"/>
              </a:rPr>
              <a:t>services </a:t>
            </a:r>
            <a:r>
              <a:rPr sz="2400" dirty="0">
                <a:latin typeface="Arial"/>
                <a:cs typeface="Arial"/>
              </a:rPr>
              <a:t>on the </a:t>
            </a:r>
            <a:r>
              <a:rPr lang="en-US" sz="2400" spc="-4" dirty="0">
                <a:latin typeface="Arial"/>
                <a:cs typeface="Arial"/>
              </a:rPr>
              <a:t>date's </a:t>
            </a:r>
            <a:r>
              <a:rPr sz="2400" spc="-4" dirty="0">
                <a:latin typeface="Arial"/>
                <a:cs typeface="Arial"/>
              </a:rPr>
              <a:t>services are rendered</a:t>
            </a:r>
            <a:r>
              <a:rPr lang="en-US" sz="2400" spc="-4" dirty="0">
                <a:latin typeface="Arial"/>
                <a:cs typeface="Arial"/>
              </a:rPr>
              <a:t>.</a:t>
            </a:r>
            <a:endParaRPr sz="2400" dirty="0">
              <a:latin typeface="Arial"/>
              <a:cs typeface="Arial"/>
            </a:endParaRPr>
          </a:p>
          <a:p>
            <a:pPr marL="354106" indent="-342900">
              <a:spcBef>
                <a:spcPts val="1840"/>
              </a:spcBef>
              <a:buFont typeface="Wingdings" panose="05000000000000000000" pitchFamily="2" charset="2"/>
              <a:buChar char="q"/>
              <a:tabLst>
                <a:tab pos="252706" algn="l"/>
                <a:tab pos="253266" algn="l"/>
              </a:tabLst>
            </a:pPr>
            <a:r>
              <a:rPr sz="2400" spc="-4" dirty="0">
                <a:latin typeface="Arial"/>
                <a:cs typeface="Arial"/>
              </a:rPr>
              <a:t>Ensure </a:t>
            </a:r>
            <a:r>
              <a:rPr sz="2400" dirty="0">
                <a:latin typeface="Arial"/>
                <a:cs typeface="Arial"/>
              </a:rPr>
              <a:t>to </a:t>
            </a:r>
            <a:r>
              <a:rPr sz="2400" spc="-4" dirty="0">
                <a:latin typeface="Arial"/>
                <a:cs typeface="Arial"/>
              </a:rPr>
              <a:t>submit claims within </a:t>
            </a:r>
            <a:r>
              <a:rPr sz="2400" dirty="0">
                <a:latin typeface="Arial"/>
                <a:cs typeface="Arial"/>
              </a:rPr>
              <a:t>the </a:t>
            </a:r>
            <a:r>
              <a:rPr sz="2400" spc="-4" dirty="0">
                <a:latin typeface="Arial"/>
                <a:cs typeface="Arial"/>
              </a:rPr>
              <a:t>timely filing</a:t>
            </a:r>
            <a:r>
              <a:rPr sz="2400" spc="88" dirty="0">
                <a:latin typeface="Arial"/>
                <a:cs typeface="Arial"/>
              </a:rPr>
              <a:t> </a:t>
            </a:r>
            <a:r>
              <a:rPr sz="2400" spc="-4" dirty="0">
                <a:latin typeface="Arial"/>
                <a:cs typeface="Arial"/>
              </a:rPr>
              <a:t>limit</a:t>
            </a:r>
            <a:r>
              <a:rPr lang="en-US" sz="2400" spc="-4" dirty="0">
                <a:latin typeface="Arial"/>
                <a:cs typeface="Arial"/>
              </a:rPr>
              <a:t>.</a:t>
            </a:r>
            <a:endParaRPr sz="2400" dirty="0">
              <a:latin typeface="Arial"/>
              <a:cs typeface="Arial"/>
            </a:endParaRPr>
          </a:p>
          <a:p>
            <a:pPr marL="354106" indent="-342900">
              <a:spcBef>
                <a:spcPts val="1844"/>
              </a:spcBef>
              <a:buFont typeface="Wingdings" panose="05000000000000000000" pitchFamily="2" charset="2"/>
              <a:buChar char="q"/>
              <a:tabLst>
                <a:tab pos="252706" algn="l"/>
                <a:tab pos="253266" algn="l"/>
              </a:tabLst>
            </a:pPr>
            <a:r>
              <a:rPr sz="2400" spc="-4" dirty="0">
                <a:latin typeface="Arial"/>
                <a:cs typeface="Arial"/>
              </a:rPr>
              <a:t>Submit “primary” and </a:t>
            </a:r>
            <a:r>
              <a:rPr sz="2400" dirty="0">
                <a:latin typeface="Arial"/>
                <a:cs typeface="Arial"/>
              </a:rPr>
              <a:t>“add-on” </a:t>
            </a:r>
            <a:r>
              <a:rPr sz="2400" spc="-4" dirty="0">
                <a:latin typeface="Arial"/>
                <a:cs typeface="Arial"/>
              </a:rPr>
              <a:t>codes on </a:t>
            </a:r>
            <a:r>
              <a:rPr sz="2400" dirty="0">
                <a:latin typeface="Arial"/>
                <a:cs typeface="Arial"/>
              </a:rPr>
              <a:t>the </a:t>
            </a:r>
            <a:r>
              <a:rPr sz="2400" spc="-4" dirty="0">
                <a:latin typeface="Arial"/>
                <a:cs typeface="Arial"/>
              </a:rPr>
              <a:t>same claim</a:t>
            </a:r>
            <a:r>
              <a:rPr sz="2400" spc="93" dirty="0">
                <a:latin typeface="Arial"/>
                <a:cs typeface="Arial"/>
              </a:rPr>
              <a:t> </a:t>
            </a:r>
            <a:r>
              <a:rPr sz="2400" dirty="0">
                <a:latin typeface="Arial"/>
                <a:cs typeface="Arial"/>
              </a:rPr>
              <a:t>form</a:t>
            </a:r>
            <a:r>
              <a:rPr lang="en-US" sz="2400" dirty="0">
                <a:latin typeface="Arial"/>
                <a:cs typeface="Arial"/>
              </a:rPr>
              <a:t>.</a:t>
            </a:r>
            <a:endParaRPr sz="2400" dirty="0">
              <a:latin typeface="Arial"/>
              <a:cs typeface="Arial"/>
            </a:endParaRPr>
          </a:p>
          <a:p>
            <a:pPr marL="354106" indent="-342900">
              <a:spcBef>
                <a:spcPts val="1840"/>
              </a:spcBef>
              <a:buFont typeface="Wingdings" panose="05000000000000000000" pitchFamily="2" charset="2"/>
              <a:buChar char="q"/>
              <a:tabLst>
                <a:tab pos="252706" algn="l"/>
                <a:tab pos="253266" algn="l"/>
              </a:tabLst>
            </a:pPr>
            <a:r>
              <a:rPr sz="2400" spc="-4" dirty="0">
                <a:latin typeface="Arial"/>
                <a:cs typeface="Arial"/>
              </a:rPr>
              <a:t>Use UB04- </a:t>
            </a:r>
            <a:r>
              <a:rPr sz="2400" dirty="0">
                <a:latin typeface="Arial"/>
                <a:cs typeface="Arial"/>
              </a:rPr>
              <a:t>Inpatient </a:t>
            </a:r>
            <a:r>
              <a:rPr sz="2400" spc="-4" dirty="0">
                <a:latin typeface="Arial"/>
                <a:cs typeface="Arial"/>
              </a:rPr>
              <a:t>Institutional</a:t>
            </a:r>
            <a:r>
              <a:rPr sz="2400" spc="13" dirty="0">
                <a:latin typeface="Arial"/>
                <a:cs typeface="Arial"/>
              </a:rPr>
              <a:t> </a:t>
            </a:r>
            <a:r>
              <a:rPr sz="2400" dirty="0">
                <a:latin typeface="Arial"/>
                <a:cs typeface="Arial"/>
              </a:rPr>
              <a:t>form.</a:t>
            </a:r>
          </a:p>
        </p:txBody>
      </p:sp>
      <p:sp>
        <p:nvSpPr>
          <p:cNvPr id="8" name="Slide Number Placeholder 7">
            <a:extLst>
              <a:ext uri="{FF2B5EF4-FFF2-40B4-BE49-F238E27FC236}">
                <a16:creationId xmlns:a16="http://schemas.microsoft.com/office/drawing/2014/main" id="{0FBA8038-BB9B-4003-A91B-342643816CAC}"/>
              </a:ext>
            </a:extLst>
          </p:cNvPr>
          <p:cNvSpPr>
            <a:spLocks noGrp="1"/>
          </p:cNvSpPr>
          <p:nvPr>
            <p:ph type="sldNum" sz="quarter" idx="12"/>
          </p:nvPr>
        </p:nvSpPr>
        <p:spPr/>
        <p:txBody>
          <a:bodyPr/>
          <a:lstStyle/>
          <a:p>
            <a:fld id="{157C3A33-8797-B644-A994-F09AF5F5037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68736" y="935914"/>
            <a:ext cx="8671112" cy="0"/>
          </a:xfrm>
          <a:custGeom>
            <a:avLst/>
            <a:gdLst/>
            <a:ahLst/>
            <a:cxnLst/>
            <a:rect l="l" t="t" r="r" b="b"/>
            <a:pathLst>
              <a:path w="9827260">
                <a:moveTo>
                  <a:pt x="0" y="0"/>
                </a:moveTo>
                <a:lnTo>
                  <a:pt x="9826752" y="0"/>
                </a:lnTo>
              </a:path>
            </a:pathLst>
          </a:custGeom>
          <a:ln w="45720">
            <a:solidFill>
              <a:srgbClr val="3CB5E6"/>
            </a:solidFill>
          </a:ln>
        </p:spPr>
        <p:txBody>
          <a:bodyPr wrap="square" lIns="0" tIns="0" rIns="0" bIns="0" rtlCol="0"/>
          <a:lstStyle/>
          <a:p>
            <a:endParaRPr sz="1588"/>
          </a:p>
        </p:txBody>
      </p:sp>
      <p:sp>
        <p:nvSpPr>
          <p:cNvPr id="9" name="Title 8">
            <a:extLst>
              <a:ext uri="{FF2B5EF4-FFF2-40B4-BE49-F238E27FC236}">
                <a16:creationId xmlns:a16="http://schemas.microsoft.com/office/drawing/2014/main" id="{A2417FDF-B76A-4B95-B0EF-3A523131F305}"/>
              </a:ext>
            </a:extLst>
          </p:cNvPr>
          <p:cNvSpPr>
            <a:spLocks noGrp="1"/>
          </p:cNvSpPr>
          <p:nvPr>
            <p:ph type="title"/>
          </p:nvPr>
        </p:nvSpPr>
        <p:spPr/>
        <p:txBody>
          <a:bodyPr lIns="91440"/>
          <a:lstStyle/>
          <a:p>
            <a:pPr algn="ctr"/>
            <a:r>
              <a:rPr lang="en-US" dirty="0"/>
              <a:t>CONTACT INFORMATION</a:t>
            </a:r>
          </a:p>
        </p:txBody>
      </p:sp>
      <p:graphicFrame>
        <p:nvGraphicFramePr>
          <p:cNvPr id="10" name="Table 10">
            <a:extLst>
              <a:ext uri="{FF2B5EF4-FFF2-40B4-BE49-F238E27FC236}">
                <a16:creationId xmlns:a16="http://schemas.microsoft.com/office/drawing/2014/main" id="{BFE023EA-7EEC-4C11-87A9-C1B7C7592D4D}"/>
              </a:ext>
            </a:extLst>
          </p:cNvPr>
          <p:cNvGraphicFramePr>
            <a:graphicFrameLocks noGrp="1"/>
          </p:cNvGraphicFramePr>
          <p:nvPr>
            <p:extLst>
              <p:ext uri="{D42A27DB-BD31-4B8C-83A1-F6EECF244321}">
                <p14:modId xmlns:p14="http://schemas.microsoft.com/office/powerpoint/2010/main" val="3036754894"/>
              </p:ext>
            </p:extLst>
          </p:nvPr>
        </p:nvGraphicFramePr>
        <p:xfrm>
          <a:off x="2743199" y="1238366"/>
          <a:ext cx="6739848" cy="4724400"/>
        </p:xfrm>
        <a:graphic>
          <a:graphicData uri="http://schemas.openxmlformats.org/drawingml/2006/table">
            <a:tbl>
              <a:tblPr firstRow="1" bandRow="1">
                <a:tableStyleId>{5C22544A-7EE6-4342-B048-85BDC9FD1C3A}</a:tableStyleId>
              </a:tblPr>
              <a:tblGrid>
                <a:gridCol w="3369924">
                  <a:extLst>
                    <a:ext uri="{9D8B030D-6E8A-4147-A177-3AD203B41FA5}">
                      <a16:colId xmlns:a16="http://schemas.microsoft.com/office/drawing/2014/main" val="3834800178"/>
                    </a:ext>
                  </a:extLst>
                </a:gridCol>
                <a:gridCol w="3369924">
                  <a:extLst>
                    <a:ext uri="{9D8B030D-6E8A-4147-A177-3AD203B41FA5}">
                      <a16:colId xmlns:a16="http://schemas.microsoft.com/office/drawing/2014/main" val="652099343"/>
                    </a:ext>
                  </a:extLst>
                </a:gridCol>
              </a:tblGrid>
              <a:tr h="342865">
                <a:tc>
                  <a:txBody>
                    <a:bodyPr/>
                    <a:lstStyle/>
                    <a:p>
                      <a:pPr algn="ctr"/>
                      <a:r>
                        <a:rPr lang="en-US" dirty="0"/>
                        <a:t>DEPARTMENT</a:t>
                      </a:r>
                    </a:p>
                  </a:txBody>
                  <a:tcPr/>
                </a:tc>
                <a:tc>
                  <a:txBody>
                    <a:bodyPr/>
                    <a:lstStyle/>
                    <a:p>
                      <a:pPr algn="ctr"/>
                      <a:r>
                        <a:rPr lang="en-US" dirty="0"/>
                        <a:t>Contact Information</a:t>
                      </a:r>
                    </a:p>
                  </a:txBody>
                  <a:tcPr/>
                </a:tc>
                <a:extLst>
                  <a:ext uri="{0D108BD9-81ED-4DB2-BD59-A6C34878D82A}">
                    <a16:rowId xmlns:a16="http://schemas.microsoft.com/office/drawing/2014/main" val="644005561"/>
                  </a:ext>
                </a:extLst>
              </a:tr>
              <a:tr h="600013">
                <a:tc>
                  <a:txBody>
                    <a:bodyPr/>
                    <a:lstStyle/>
                    <a:p>
                      <a:pPr algn="ctr"/>
                      <a:r>
                        <a:rPr lang="en-US" dirty="0"/>
                        <a:t>Customer Service</a:t>
                      </a:r>
                    </a:p>
                  </a:txBody>
                  <a:tcPr/>
                </a:tc>
                <a:tc>
                  <a:txBody>
                    <a:bodyPr/>
                    <a:lstStyle/>
                    <a:p>
                      <a:pPr algn="ctr"/>
                      <a:r>
                        <a:rPr lang="en-US" sz="1800" dirty="0"/>
                        <a:t>MetroPlus Customer Services </a:t>
                      </a:r>
                    </a:p>
                    <a:p>
                      <a:pPr algn="l"/>
                      <a:r>
                        <a:rPr lang="en-US" sz="1800" dirty="0"/>
                        <a:t>                800-303-9626</a:t>
                      </a:r>
                    </a:p>
                  </a:txBody>
                  <a:tcPr/>
                </a:tc>
                <a:extLst>
                  <a:ext uri="{0D108BD9-81ED-4DB2-BD59-A6C34878D82A}">
                    <a16:rowId xmlns:a16="http://schemas.microsoft.com/office/drawing/2014/main" val="2329870452"/>
                  </a:ext>
                </a:extLst>
              </a:tr>
              <a:tr h="600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Claims Department</a:t>
                      </a:r>
                    </a:p>
                    <a:p>
                      <a:pPr algn="ctr"/>
                      <a:endParaRPr lang="en-US" dirty="0"/>
                    </a:p>
                  </a:txBody>
                  <a:tcPr/>
                </a:tc>
                <a:tc>
                  <a:txBody>
                    <a:bodyPr/>
                    <a:lstStyle/>
                    <a:p>
                      <a:pPr algn="ctr"/>
                      <a:r>
                        <a:rPr lang="en-US" dirty="0"/>
                        <a:t>Cristina Gonzalez </a:t>
                      </a:r>
                    </a:p>
                    <a:p>
                      <a:pPr algn="ctr"/>
                      <a:r>
                        <a:rPr lang="en-US" dirty="0"/>
                        <a:t>212-908-3132</a:t>
                      </a:r>
                    </a:p>
                  </a:txBody>
                  <a:tcPr/>
                </a:tc>
                <a:extLst>
                  <a:ext uri="{0D108BD9-81ED-4DB2-BD59-A6C34878D82A}">
                    <a16:rowId xmlns:a16="http://schemas.microsoft.com/office/drawing/2014/main" val="1939510226"/>
                  </a:ext>
                </a:extLst>
              </a:tr>
              <a:tr h="600013">
                <a:tc>
                  <a:txBody>
                    <a:bodyPr/>
                    <a:lstStyle/>
                    <a:p>
                      <a:pPr algn="ctr"/>
                      <a:r>
                        <a:rPr lang="en-US" dirty="0"/>
                        <a:t>Utilization Management</a:t>
                      </a:r>
                    </a:p>
                  </a:txBody>
                  <a:tcPr/>
                </a:tc>
                <a:tc>
                  <a:txBody>
                    <a:bodyPr/>
                    <a:lstStyle/>
                    <a:p>
                      <a:pPr algn="ctr"/>
                      <a:r>
                        <a:rPr lang="en-US" dirty="0"/>
                        <a:t>Rosemary Salopek </a:t>
                      </a:r>
                    </a:p>
                    <a:p>
                      <a:pPr algn="ctr"/>
                      <a:r>
                        <a:rPr lang="en-US" dirty="0"/>
                        <a:t>212-908-3744</a:t>
                      </a:r>
                    </a:p>
                  </a:txBody>
                  <a:tcPr/>
                </a:tc>
                <a:extLst>
                  <a:ext uri="{0D108BD9-81ED-4DB2-BD59-A6C34878D82A}">
                    <a16:rowId xmlns:a16="http://schemas.microsoft.com/office/drawing/2014/main" val="2981142604"/>
                  </a:ext>
                </a:extLst>
              </a:tr>
              <a:tr h="600013">
                <a:tc>
                  <a:txBody>
                    <a:bodyPr/>
                    <a:lstStyle/>
                    <a:p>
                      <a:pPr algn="ctr"/>
                      <a:r>
                        <a:rPr lang="en-US" dirty="0"/>
                        <a:t>Foster Care Liaison</a:t>
                      </a:r>
                    </a:p>
                  </a:txBody>
                  <a:tcPr/>
                </a:tc>
                <a:tc>
                  <a:txBody>
                    <a:bodyPr/>
                    <a:lstStyle/>
                    <a:p>
                      <a:pPr algn="ctr"/>
                      <a:r>
                        <a:rPr lang="en-US" dirty="0"/>
                        <a:t>Olanike Oyeyemi  </a:t>
                      </a:r>
                    </a:p>
                    <a:p>
                      <a:pPr algn="ctr"/>
                      <a:r>
                        <a:rPr lang="en-US" dirty="0"/>
                        <a:t>   212-908-4000</a:t>
                      </a:r>
                    </a:p>
                  </a:txBody>
                  <a:tcPr/>
                </a:tc>
                <a:extLst>
                  <a:ext uri="{0D108BD9-81ED-4DB2-BD59-A6C34878D82A}">
                    <a16:rowId xmlns:a16="http://schemas.microsoft.com/office/drawing/2014/main" val="557662415"/>
                  </a:ext>
                </a:extLst>
              </a:tr>
              <a:tr h="1085738">
                <a:tc>
                  <a:txBody>
                    <a:bodyPr/>
                    <a:lstStyle/>
                    <a:p>
                      <a:pPr algn="ctr"/>
                      <a:r>
                        <a:rPr lang="en-US" dirty="0"/>
                        <a:t>Member Eligibility</a:t>
                      </a:r>
                    </a:p>
                  </a:txBody>
                  <a:tcPr/>
                </a:tc>
                <a:tc>
                  <a:txBody>
                    <a:bodyPr/>
                    <a:lstStyle/>
                    <a:p>
                      <a:pPr algn="ctr"/>
                      <a:r>
                        <a:rPr lang="en-US" sz="1400" dirty="0"/>
                        <a:t>MetroPlus Provider Portal: </a:t>
                      </a:r>
                    </a:p>
                    <a:p>
                      <a:pPr algn="ctr"/>
                      <a:r>
                        <a:rPr lang="en-US" sz="1400" b="1" dirty="0">
                          <a:solidFill>
                            <a:schemeClr val="accent1"/>
                          </a:solidFill>
                        </a:rPr>
                        <a:t>http://providers.metroplus.org</a:t>
                      </a:r>
                    </a:p>
                    <a:p>
                      <a:pPr algn="ctr"/>
                      <a:r>
                        <a:rPr lang="en-US" sz="1400" dirty="0"/>
                        <a:t>       EMEVS web site</a:t>
                      </a:r>
                      <a:r>
                        <a:rPr lang="en-US" sz="1400" b="1" dirty="0">
                          <a:solidFill>
                            <a:schemeClr val="accent1"/>
                          </a:solidFill>
                        </a:rPr>
                        <a:t>: www.emedny.org</a:t>
                      </a:r>
                      <a:r>
                        <a:rPr lang="en-US" sz="1400" dirty="0"/>
                        <a:t>  for Medicaid, Medicaid HIV SNP  and MetroPlus and Medicaid Advantage</a:t>
                      </a:r>
                      <a:r>
                        <a:rPr lang="en-US" sz="1000" dirty="0"/>
                        <a:t>. </a:t>
                      </a:r>
                    </a:p>
                  </a:txBody>
                  <a:tcPr/>
                </a:tc>
                <a:extLst>
                  <a:ext uri="{0D108BD9-81ED-4DB2-BD59-A6C34878D82A}">
                    <a16:rowId xmlns:a16="http://schemas.microsoft.com/office/drawing/2014/main" val="2700702693"/>
                  </a:ext>
                </a:extLst>
              </a:tr>
              <a:tr h="600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Provider Relations</a:t>
                      </a:r>
                    </a:p>
                    <a:p>
                      <a:pPr algn="ctr"/>
                      <a:endParaRPr lang="en-US" dirty="0"/>
                    </a:p>
                  </a:txBody>
                  <a:tcPr/>
                </a:tc>
                <a:tc>
                  <a:txBody>
                    <a:bodyPr/>
                    <a:lstStyle/>
                    <a:p>
                      <a:pPr algn="ctr"/>
                      <a:r>
                        <a:rPr lang="en-US" dirty="0">
                          <a:hlinkClick r:id="rId2"/>
                        </a:rPr>
                        <a:t>networkrelations@metroplus.org</a:t>
                      </a:r>
                      <a:endParaRPr lang="en-US" dirty="0"/>
                    </a:p>
                  </a:txBody>
                  <a:tcPr/>
                </a:tc>
                <a:extLst>
                  <a:ext uri="{0D108BD9-81ED-4DB2-BD59-A6C34878D82A}">
                    <a16:rowId xmlns:a16="http://schemas.microsoft.com/office/drawing/2014/main" val="2246288526"/>
                  </a:ext>
                </a:extLst>
              </a:tr>
            </a:tbl>
          </a:graphicData>
        </a:graphic>
      </p:graphicFrame>
      <p:sp>
        <p:nvSpPr>
          <p:cNvPr id="15" name="Slide Number Placeholder 14">
            <a:extLst>
              <a:ext uri="{FF2B5EF4-FFF2-40B4-BE49-F238E27FC236}">
                <a16:creationId xmlns:a16="http://schemas.microsoft.com/office/drawing/2014/main" id="{0DA71F09-7494-4A80-AA2C-05A1DFF7FA94}"/>
              </a:ext>
            </a:extLst>
          </p:cNvPr>
          <p:cNvSpPr>
            <a:spLocks noGrp="1"/>
          </p:cNvSpPr>
          <p:nvPr>
            <p:ph type="sldNum" sz="quarter" idx="12"/>
          </p:nvPr>
        </p:nvSpPr>
        <p:spPr/>
        <p:txBody>
          <a:bodyPr/>
          <a:lstStyle/>
          <a:p>
            <a:fld id="{157C3A33-8797-B644-A994-F09AF5F5037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7030A0"/>
          </a:solidFill>
        </p:spPr>
        <p:txBody>
          <a:bodyPr lIns="91440">
            <a:normAutofit/>
          </a:bodyPr>
          <a:lstStyle/>
          <a:p>
            <a:pPr algn="ctr"/>
            <a:r>
              <a:rPr lang="en-US" sz="4800" dirty="0"/>
              <a:t>Q/A</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p:txBody>
          <a:bodyPr>
            <a:normAutofit/>
          </a:bodyPr>
          <a:lstStyle/>
          <a:p>
            <a:r>
              <a:rPr lang="en-US" sz="3200"/>
              <a:t>Open Discussion</a:t>
            </a:r>
            <a:endParaRPr lang="en-US" sz="3200"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AB195-1ABF-FB47-A1DA-11AD47F23047}"/>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A16230B-74E8-4A64-8F0E-4EA1D14631DF}"/>
              </a:ext>
            </a:extLst>
          </p:cNvPr>
          <p:cNvSpPr>
            <a:spLocks noGrp="1"/>
          </p:cNvSpPr>
          <p:nvPr>
            <p:ph type="sldNum" sz="quarter" idx="12"/>
          </p:nvPr>
        </p:nvSpPr>
        <p:spPr/>
        <p:txBody>
          <a:bodyPr/>
          <a:lstStyle/>
          <a:p>
            <a:fld id="{157C3A33-8797-B644-A994-F09AF5F50374}" type="slidenum">
              <a:rPr lang="en-US" smtClean="0"/>
              <a:t>29</a:t>
            </a:fld>
            <a:endParaRPr lang="en-US"/>
          </a:p>
        </p:txBody>
      </p:sp>
    </p:spTree>
    <p:extLst>
      <p:ext uri="{BB962C8B-B14F-4D97-AF65-F5344CB8AC3E}">
        <p14:creationId xmlns:p14="http://schemas.microsoft.com/office/powerpoint/2010/main" val="419141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C00000"/>
          </a:solidFill>
        </p:spPr>
        <p:txBody>
          <a:bodyPr lIns="91440"/>
          <a:lstStyle/>
          <a:p>
            <a:pPr algn="ctr"/>
            <a:r>
              <a:rPr lang="en-US" dirty="0"/>
              <a:t>METROPLUS OVERVIEW</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p:txBody>
          <a:bodyPr>
            <a:normAutofit/>
          </a:bodyPr>
          <a:lstStyle/>
          <a:p>
            <a:pPr marL="0" indent="0">
              <a:buNone/>
            </a:pPr>
            <a:r>
              <a:rPr lang="en-US" sz="2400" dirty="0"/>
              <a:t>MetroPlus is a Prepaid Health Services Plan (PHSP) licensed to operate in:</a:t>
            </a:r>
          </a:p>
          <a:p>
            <a:r>
              <a:rPr lang="en-US" sz="2400" dirty="0"/>
              <a:t> Manhattan </a:t>
            </a:r>
          </a:p>
          <a:p>
            <a:r>
              <a:rPr lang="en-US" sz="2400" dirty="0"/>
              <a:t> Brooklyn </a:t>
            </a:r>
          </a:p>
          <a:p>
            <a:r>
              <a:rPr lang="en-US" sz="2400" dirty="0"/>
              <a:t> Queens </a:t>
            </a:r>
          </a:p>
          <a:p>
            <a:r>
              <a:rPr lang="en-US" sz="2400" dirty="0"/>
              <a:t> Bronx </a:t>
            </a:r>
          </a:p>
          <a:p>
            <a:r>
              <a:rPr lang="en-US" sz="2400" dirty="0"/>
              <a:t> Staten Island (Currently for Medicaid, Child Health Plus, HARP,   Marketplace, and Essential Plan only)</a:t>
            </a:r>
          </a:p>
          <a:p>
            <a:pPr marL="0" indent="0">
              <a:buNone/>
            </a:pPr>
            <a:r>
              <a:rPr lang="en-US" sz="2400" b="1" dirty="0">
                <a:solidFill>
                  <a:srgbClr val="FFC000"/>
                </a:solidFill>
              </a:rPr>
              <a:t>MetroPlus, which began operations in 1985, is a wholly owned subsidiary of NYC Health + Hospitals.</a:t>
            </a: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8E37AB-0BF1-7A4B-A685-FEDA8E5402CB}"/>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EDB0685-AC4D-40D8-B2B9-7542032A67A3}"/>
              </a:ext>
            </a:extLst>
          </p:cNvPr>
          <p:cNvSpPr>
            <a:spLocks noGrp="1"/>
          </p:cNvSpPr>
          <p:nvPr>
            <p:ph type="sldNum" sz="quarter" idx="12"/>
          </p:nvPr>
        </p:nvSpPr>
        <p:spPr/>
        <p:txBody>
          <a:bodyPr/>
          <a:lstStyle/>
          <a:p>
            <a:fld id="{157C3A33-8797-B644-A994-F09AF5F50374}" type="slidenum">
              <a:rPr lang="en-US" smtClean="0"/>
              <a:t>3</a:t>
            </a:fld>
            <a:endParaRPr lang="en-US"/>
          </a:p>
        </p:txBody>
      </p:sp>
    </p:spTree>
    <p:extLst>
      <p:ext uri="{BB962C8B-B14F-4D97-AF65-F5344CB8AC3E}">
        <p14:creationId xmlns:p14="http://schemas.microsoft.com/office/powerpoint/2010/main" val="188285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8E37AB-0BF1-7A4B-A685-FEDA8E5402CB}"/>
              </a:ext>
            </a:extLst>
          </p:cNvPr>
          <p:cNvPicPr>
            <a:picLocks noChangeAspect="1"/>
          </p:cNvPicPr>
          <p:nvPr/>
        </p:nvPicPr>
        <p:blipFill>
          <a:blip r:embed="rId2"/>
          <a:stretch/>
        </p:blipFill>
        <p:spPr>
          <a:xfrm>
            <a:off x="643467" y="2288559"/>
            <a:ext cx="10905066" cy="1600402"/>
          </a:xfrm>
          <a:prstGeom prst="rect">
            <a:avLst/>
          </a:prstGeom>
        </p:spPr>
      </p:pic>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C2D45400-A5C8-493D-9114-EF1E106DC8C9}"/>
              </a:ext>
            </a:extLst>
          </p:cNvPr>
          <p:cNvSpPr>
            <a:spLocks noGrp="1"/>
          </p:cNvSpPr>
          <p:nvPr>
            <p:ph type="sldNum" sz="quarter" idx="12"/>
          </p:nvPr>
        </p:nvSpPr>
        <p:spPr>
          <a:xfrm>
            <a:off x="8610600" y="6356350"/>
            <a:ext cx="2743200" cy="365125"/>
          </a:xfrm>
        </p:spPr>
        <p:txBody>
          <a:bodyPr/>
          <a:lstStyle/>
          <a:p>
            <a:fld id="{157C3A33-8797-B644-A994-F09AF5F50374}" type="slidenum">
              <a:rPr lang="en-US" smtClean="0"/>
              <a:pPr/>
              <a:t>30</a:t>
            </a:fld>
            <a:endParaRPr lang="en-US"/>
          </a:p>
        </p:txBody>
      </p:sp>
    </p:spTree>
    <p:extLst>
      <p:ext uri="{BB962C8B-B14F-4D97-AF65-F5344CB8AC3E}">
        <p14:creationId xmlns:p14="http://schemas.microsoft.com/office/powerpoint/2010/main" val="102029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00B050"/>
          </a:solidFill>
        </p:spPr>
        <p:txBody>
          <a:bodyPr lIns="91440"/>
          <a:lstStyle/>
          <a:p>
            <a:pPr algn="ctr"/>
            <a:r>
              <a:rPr lang="en-US" dirty="0"/>
              <a:t>METROPLUS PRODUCT LINES</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281291"/>
            <a:ext cx="10515600" cy="4899783"/>
          </a:xfrm>
        </p:spPr>
        <p:txBody>
          <a:bodyPr>
            <a:noAutofit/>
          </a:bodyPr>
          <a:lstStyle/>
          <a:p>
            <a:pPr>
              <a:buFont typeface="Wingdings" panose="05000000000000000000" pitchFamily="2" charset="2"/>
              <a:buChar char="q"/>
            </a:pPr>
            <a:r>
              <a:rPr lang="en-US" sz="2200" dirty="0"/>
              <a:t>  Medicaid Managed Care (MMC)</a:t>
            </a:r>
          </a:p>
          <a:p>
            <a:pPr>
              <a:buFont typeface="Wingdings" panose="05000000000000000000" pitchFamily="2" charset="2"/>
              <a:buChar char="q"/>
            </a:pPr>
            <a:r>
              <a:rPr lang="en-US" sz="2200" dirty="0"/>
              <a:t>  Child Health Plus (CHP)</a:t>
            </a:r>
          </a:p>
          <a:p>
            <a:pPr>
              <a:buFont typeface="Wingdings" panose="05000000000000000000" pitchFamily="2" charset="2"/>
              <a:buChar char="q"/>
            </a:pPr>
            <a:r>
              <a:rPr lang="en-US" sz="2200" dirty="0"/>
              <a:t>  Qualified Health Plan (MarketPlace Plans)</a:t>
            </a:r>
          </a:p>
          <a:p>
            <a:pPr>
              <a:buFont typeface="Wingdings" panose="05000000000000000000" pitchFamily="2" charset="2"/>
              <a:buChar char="q"/>
            </a:pPr>
            <a:r>
              <a:rPr lang="en-US" sz="2200" dirty="0"/>
              <a:t>  Partnership in Care (SNP)</a:t>
            </a:r>
          </a:p>
          <a:p>
            <a:pPr>
              <a:buFont typeface="Wingdings" panose="05000000000000000000" pitchFamily="2" charset="2"/>
              <a:buChar char="q"/>
            </a:pPr>
            <a:r>
              <a:rPr lang="en-US" sz="2200" dirty="0"/>
              <a:t>  Essential Plan (EP)</a:t>
            </a:r>
          </a:p>
          <a:p>
            <a:pPr>
              <a:buFont typeface="Wingdings" panose="05000000000000000000" pitchFamily="2" charset="2"/>
              <a:buChar char="q"/>
            </a:pPr>
            <a:r>
              <a:rPr lang="en-US" sz="2200" dirty="0"/>
              <a:t>  MetroPlus Medicare Advantage Plan (HMO SNP)</a:t>
            </a:r>
          </a:p>
          <a:p>
            <a:pPr>
              <a:buFont typeface="Wingdings" panose="05000000000000000000" pitchFamily="2" charset="2"/>
              <a:buChar char="q"/>
            </a:pPr>
            <a:r>
              <a:rPr lang="en-US" sz="2200" dirty="0"/>
              <a:t>  MetroPlus Medicare Platinum Plan (HMO)</a:t>
            </a:r>
          </a:p>
          <a:p>
            <a:pPr>
              <a:buFont typeface="Wingdings" panose="05000000000000000000" pitchFamily="2" charset="2"/>
              <a:buChar char="q"/>
            </a:pPr>
            <a:r>
              <a:rPr lang="en-US" sz="2200" dirty="0"/>
              <a:t>  UltraCare (Medicaid Advantage Care (MAP))</a:t>
            </a:r>
          </a:p>
          <a:p>
            <a:pPr>
              <a:buFont typeface="Wingdings" panose="05000000000000000000" pitchFamily="2" charset="2"/>
              <a:buChar char="q"/>
            </a:pPr>
            <a:r>
              <a:rPr lang="en-US" sz="2200" dirty="0"/>
              <a:t>  MetroPlus Gold</a:t>
            </a:r>
          </a:p>
          <a:p>
            <a:pPr>
              <a:buFont typeface="Wingdings" panose="05000000000000000000" pitchFamily="2" charset="2"/>
              <a:buChar char="q"/>
            </a:pPr>
            <a:r>
              <a:rPr lang="en-US" sz="2200" dirty="0"/>
              <a:t>  MetroPlus Managed Long Term Care (MLTC)</a:t>
            </a:r>
          </a:p>
          <a:p>
            <a:pPr>
              <a:buFont typeface="Wingdings" panose="05000000000000000000" pitchFamily="2" charset="2"/>
              <a:buChar char="q"/>
            </a:pPr>
            <a:r>
              <a:rPr lang="en-US" sz="2200" dirty="0"/>
              <a:t>  MetroPlus Enhanced</a:t>
            </a:r>
          </a:p>
          <a:p>
            <a:pPr>
              <a:buFont typeface="Wingdings" panose="05000000000000000000" pitchFamily="2" charset="2"/>
              <a:buChar char="q"/>
            </a:pPr>
            <a:endParaRPr lang="en-US" sz="2200" dirty="0"/>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9961F4-7AF0-E34D-A0EB-BD63A13C51AD}"/>
              </a:ext>
            </a:extLst>
          </p:cNvPr>
          <p:cNvPicPr>
            <a:picLocks noChangeAspect="1"/>
          </p:cNvPicPr>
          <p:nvPr/>
        </p:nvPicPr>
        <p:blipFill>
          <a:blip r:embed="rId3"/>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B8B03B0-6F06-475F-95E5-C68AD2E4BCC2}"/>
              </a:ext>
            </a:extLst>
          </p:cNvPr>
          <p:cNvSpPr>
            <a:spLocks noGrp="1"/>
          </p:cNvSpPr>
          <p:nvPr>
            <p:ph type="sldNum" sz="quarter" idx="12"/>
          </p:nvPr>
        </p:nvSpPr>
        <p:spPr/>
        <p:txBody>
          <a:bodyPr/>
          <a:lstStyle/>
          <a:p>
            <a:fld id="{157C3A33-8797-B644-A994-F09AF5F50374}" type="slidenum">
              <a:rPr lang="en-US" smtClean="0"/>
              <a:t>4</a:t>
            </a:fld>
            <a:endParaRPr lang="en-US"/>
          </a:p>
        </p:txBody>
      </p:sp>
    </p:spTree>
    <p:extLst>
      <p:ext uri="{BB962C8B-B14F-4D97-AF65-F5344CB8AC3E}">
        <p14:creationId xmlns:p14="http://schemas.microsoft.com/office/powerpoint/2010/main" val="381639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solidFill>
            <a:srgbClr val="FFC000"/>
          </a:solidFill>
        </p:spPr>
        <p:txBody>
          <a:bodyPr lIns="91440"/>
          <a:lstStyle/>
          <a:p>
            <a:pPr algn="ctr"/>
            <a:r>
              <a:rPr lang="en-US" dirty="0"/>
              <a:t>MEMBER ELIGIBILITY VERIFICATION</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38200" y="1543051"/>
            <a:ext cx="10515600" cy="4336256"/>
          </a:xfrm>
        </p:spPr>
        <p:txBody>
          <a:bodyPr>
            <a:normAutofit/>
          </a:bodyPr>
          <a:lstStyle/>
          <a:p>
            <a:pPr>
              <a:buFont typeface="Wingdings" panose="05000000000000000000" pitchFamily="2" charset="2"/>
              <a:buChar char="q"/>
            </a:pPr>
            <a:r>
              <a:rPr lang="en-US" sz="2000" dirty="0"/>
              <a:t> Members’ coverage and PCP must be verified before every encounter. </a:t>
            </a:r>
          </a:p>
          <a:p>
            <a:pPr>
              <a:buFont typeface="Wingdings" panose="05000000000000000000" pitchFamily="2" charset="2"/>
              <a:buChar char="q"/>
            </a:pPr>
            <a:r>
              <a:rPr lang="en-US" sz="2000" dirty="0"/>
              <a:t> Step 1: Ask to see their MetroPlus Member ID Card and a Photo ID </a:t>
            </a:r>
          </a:p>
          <a:p>
            <a:pPr>
              <a:buFont typeface="Wingdings" panose="05000000000000000000" pitchFamily="2" charset="2"/>
              <a:buChar char="q"/>
            </a:pPr>
            <a:r>
              <a:rPr lang="en-US" sz="2000" dirty="0"/>
              <a:t> Step 2: Check member’s eligibility using one of these methods: </a:t>
            </a:r>
          </a:p>
          <a:p>
            <a:pPr lvl="1"/>
            <a:r>
              <a:rPr lang="en-US" sz="2000" dirty="0"/>
              <a:t>MetroPlus Provider Portal: </a:t>
            </a:r>
          </a:p>
          <a:p>
            <a:pPr marL="0" indent="0">
              <a:buNone/>
            </a:pPr>
            <a:r>
              <a:rPr lang="en-US" sz="2000" dirty="0"/>
              <a:t>		</a:t>
            </a:r>
            <a:r>
              <a:rPr lang="en-US" sz="2000" dirty="0">
                <a:hlinkClick r:id="rId2"/>
              </a:rPr>
              <a:t>http://providers.metroplus.org</a:t>
            </a:r>
            <a:endParaRPr lang="en-US" sz="2000" dirty="0"/>
          </a:p>
          <a:p>
            <a:pPr marL="0" indent="0">
              <a:buNone/>
            </a:pPr>
            <a:r>
              <a:rPr lang="en-US" sz="2000" dirty="0"/>
              <a:t>       • EMEVS web site: </a:t>
            </a:r>
            <a:r>
              <a:rPr lang="en-US" sz="2000" dirty="0">
                <a:hlinkClick r:id="rId3"/>
              </a:rPr>
              <a:t>www.emedny.org</a:t>
            </a:r>
            <a:r>
              <a:rPr lang="en-US" sz="2000" dirty="0"/>
              <a:t>  for Medicaid, Medicaid HIV SNP  and MetroPlus</a:t>
            </a:r>
          </a:p>
          <a:p>
            <a:pPr marL="0" indent="0">
              <a:buNone/>
            </a:pPr>
            <a:r>
              <a:rPr lang="en-US" sz="2000" dirty="0"/>
              <a:t>          Medicaid Advantage.      </a:t>
            </a:r>
          </a:p>
          <a:p>
            <a:pPr marL="0" indent="0">
              <a:buNone/>
            </a:pPr>
            <a:r>
              <a:rPr lang="en-US" sz="2000" dirty="0"/>
              <a:t>       • EMEVS verification line: </a:t>
            </a:r>
          </a:p>
          <a:p>
            <a:pPr marL="457200" lvl="1" indent="0">
              <a:buNone/>
            </a:pPr>
            <a:r>
              <a:rPr lang="en-US" sz="1600" dirty="0"/>
              <a:t>       • </a:t>
            </a:r>
            <a:r>
              <a:rPr lang="en-US" sz="2000" dirty="0"/>
              <a:t>Call 800-997-1111 </a:t>
            </a:r>
          </a:p>
          <a:p>
            <a:pPr marL="0" indent="0">
              <a:buNone/>
            </a:pPr>
            <a:r>
              <a:rPr lang="en-US" sz="2000" dirty="0"/>
              <a:t>       • Enter the MetroPlus Provider Number 01529762 and the Plan Code 092</a:t>
            </a:r>
          </a:p>
          <a:p>
            <a:pPr marL="0" indent="0">
              <a:buNone/>
            </a:pPr>
            <a:r>
              <a:rPr lang="en-US" sz="2000" dirty="0"/>
              <a:t>       • MetroPlus Customer Services: 800-303-9626</a:t>
            </a: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93C164-650C-504D-BBE1-967874884BC3}"/>
              </a:ext>
            </a:extLst>
          </p:cNvPr>
          <p:cNvPicPr>
            <a:picLocks noChangeAspect="1"/>
          </p:cNvPicPr>
          <p:nvPr/>
        </p:nvPicPr>
        <p:blipFill>
          <a:blip r:embed="rId4"/>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55188B7-5741-45B9-9943-AA6E71AA7008}"/>
              </a:ext>
            </a:extLst>
          </p:cNvPr>
          <p:cNvSpPr>
            <a:spLocks noGrp="1"/>
          </p:cNvSpPr>
          <p:nvPr>
            <p:ph type="sldNum" sz="quarter" idx="12"/>
          </p:nvPr>
        </p:nvSpPr>
        <p:spPr/>
        <p:txBody>
          <a:bodyPr/>
          <a:lstStyle/>
          <a:p>
            <a:fld id="{157C3A33-8797-B644-A994-F09AF5F50374}" type="slidenum">
              <a:rPr lang="en-US" smtClean="0"/>
              <a:t>5</a:t>
            </a:fld>
            <a:endParaRPr lang="en-US"/>
          </a:p>
        </p:txBody>
      </p:sp>
    </p:spTree>
    <p:extLst>
      <p:ext uri="{BB962C8B-B14F-4D97-AF65-F5344CB8AC3E}">
        <p14:creationId xmlns:p14="http://schemas.microsoft.com/office/powerpoint/2010/main" val="399002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68E3-0877-44A0-A5A0-BCE4ED3EAB65}"/>
              </a:ext>
            </a:extLst>
          </p:cNvPr>
          <p:cNvSpPr>
            <a:spLocks noGrp="1"/>
          </p:cNvSpPr>
          <p:nvPr>
            <p:ph type="title"/>
          </p:nvPr>
        </p:nvSpPr>
        <p:spPr/>
        <p:txBody>
          <a:bodyPr lIns="91440">
            <a:normAutofit/>
          </a:bodyPr>
          <a:lstStyle/>
          <a:p>
            <a:pPr algn="ctr"/>
            <a:r>
              <a:rPr lang="en-US" sz="3600" dirty="0"/>
              <a:t>OVERVIEW: FOSTER CARE TRANSITION TO MMC</a:t>
            </a:r>
          </a:p>
        </p:txBody>
      </p:sp>
      <p:sp>
        <p:nvSpPr>
          <p:cNvPr id="3" name="Content Placeholder 2">
            <a:extLst>
              <a:ext uri="{FF2B5EF4-FFF2-40B4-BE49-F238E27FC236}">
                <a16:creationId xmlns:a16="http://schemas.microsoft.com/office/drawing/2014/main" id="{936C77CA-C031-469E-B6D6-9CF0283312F6}"/>
              </a:ext>
            </a:extLst>
          </p:cNvPr>
          <p:cNvSpPr>
            <a:spLocks noGrp="1"/>
          </p:cNvSpPr>
          <p:nvPr>
            <p:ph idx="1"/>
          </p:nvPr>
        </p:nvSpPr>
        <p:spPr/>
        <p:txBody>
          <a:bodyPr>
            <a:normAutofit fontScale="92500"/>
          </a:bodyPr>
          <a:lstStyle/>
          <a:p>
            <a:pPr marL="469900" indent="-457200" algn="just">
              <a:lnSpc>
                <a:spcPct val="110000"/>
              </a:lnSpc>
              <a:buFont typeface="Wingdings" panose="05000000000000000000" pitchFamily="2" charset="2"/>
              <a:buChar char="q"/>
              <a:tabLst>
                <a:tab pos="356870" algn="l"/>
                <a:tab pos="357505" algn="l"/>
              </a:tabLst>
            </a:pPr>
            <a:r>
              <a:rPr lang="en-US" sz="2800" spc="-5" dirty="0">
                <a:latin typeface="Arial"/>
                <a:cs typeface="Arial"/>
              </a:rPr>
              <a:t>Part </a:t>
            </a:r>
            <a:r>
              <a:rPr lang="en-US" sz="2800" dirty="0">
                <a:latin typeface="Arial"/>
                <a:cs typeface="Arial"/>
              </a:rPr>
              <a:t>of </a:t>
            </a:r>
            <a:r>
              <a:rPr lang="en-US" sz="2800" spc="-5" dirty="0">
                <a:latin typeface="Arial"/>
                <a:cs typeface="Arial"/>
              </a:rPr>
              <a:t>the </a:t>
            </a:r>
            <a:r>
              <a:rPr lang="en-US" sz="2800" dirty="0">
                <a:latin typeface="Arial"/>
                <a:cs typeface="Arial"/>
              </a:rPr>
              <a:t>Medicaid Redesign </a:t>
            </a:r>
            <a:r>
              <a:rPr lang="en-US" sz="2800" spc="-5" dirty="0">
                <a:latin typeface="Arial"/>
                <a:cs typeface="Arial"/>
              </a:rPr>
              <a:t>Children’s</a:t>
            </a:r>
            <a:r>
              <a:rPr lang="en-US" sz="2800" spc="-10" dirty="0">
                <a:latin typeface="Arial"/>
                <a:cs typeface="Arial"/>
              </a:rPr>
              <a:t> </a:t>
            </a:r>
            <a:r>
              <a:rPr lang="en-US" sz="2800" dirty="0">
                <a:latin typeface="Arial"/>
                <a:cs typeface="Arial"/>
              </a:rPr>
              <a:t>System </a:t>
            </a:r>
            <a:r>
              <a:rPr lang="en-US" sz="2800" spc="-10" dirty="0">
                <a:latin typeface="Arial"/>
                <a:cs typeface="Arial"/>
              </a:rPr>
              <a:t>Transformation</a:t>
            </a:r>
            <a:endParaRPr lang="en-US" sz="2800" dirty="0">
              <a:latin typeface="Arial"/>
              <a:cs typeface="Arial"/>
            </a:endParaRPr>
          </a:p>
          <a:p>
            <a:pPr marL="469900" marR="5080" indent="-457200" algn="just">
              <a:lnSpc>
                <a:spcPct val="110000"/>
              </a:lnSpc>
              <a:spcBef>
                <a:spcPts val="994"/>
              </a:spcBef>
              <a:buFont typeface="Wingdings" panose="05000000000000000000" pitchFamily="2" charset="2"/>
              <a:buChar char="q"/>
              <a:tabLst>
                <a:tab pos="356870" algn="l"/>
                <a:tab pos="357505" algn="l"/>
              </a:tabLst>
            </a:pPr>
            <a:r>
              <a:rPr lang="en-US" sz="2800" spc="-20" dirty="0">
                <a:latin typeface="Arial"/>
                <a:cs typeface="Arial"/>
              </a:rPr>
              <a:t>Voluntary </a:t>
            </a:r>
            <a:r>
              <a:rPr lang="en-US" sz="2800" spc="-5" dirty="0">
                <a:latin typeface="Arial"/>
                <a:cs typeface="Arial"/>
              </a:rPr>
              <a:t>Foster Care Agencies (VFCA) will be licensed under </a:t>
            </a:r>
            <a:r>
              <a:rPr lang="en-US" sz="2800" spc="-10" dirty="0">
                <a:latin typeface="Arial"/>
                <a:cs typeface="Arial"/>
              </a:rPr>
              <a:t>NYS </a:t>
            </a:r>
            <a:r>
              <a:rPr lang="en-US" sz="2800" spc="-5" dirty="0">
                <a:latin typeface="Arial"/>
                <a:cs typeface="Arial"/>
              </a:rPr>
              <a:t>Public Health Law </a:t>
            </a:r>
            <a:r>
              <a:rPr lang="en-US" sz="2800" dirty="0">
                <a:latin typeface="Arial"/>
                <a:cs typeface="Arial"/>
              </a:rPr>
              <a:t>Article </a:t>
            </a:r>
            <a:r>
              <a:rPr lang="en-US" sz="2800" spc="5" dirty="0">
                <a:latin typeface="Arial"/>
                <a:cs typeface="Arial"/>
              </a:rPr>
              <a:t>29-I </a:t>
            </a:r>
            <a:r>
              <a:rPr lang="en-US" sz="2800" spc="-5" dirty="0">
                <a:latin typeface="Arial"/>
                <a:cs typeface="Arial"/>
              </a:rPr>
              <a:t>to </a:t>
            </a:r>
            <a:r>
              <a:rPr lang="en-US" sz="2800" dirty="0">
                <a:latin typeface="Arial"/>
                <a:cs typeface="Arial"/>
              </a:rPr>
              <a:t>provide </a:t>
            </a:r>
            <a:r>
              <a:rPr lang="en-US" sz="2800" spc="-5" dirty="0">
                <a:latin typeface="Arial"/>
                <a:cs typeface="Arial"/>
              </a:rPr>
              <a:t>health related</a:t>
            </a:r>
            <a:r>
              <a:rPr lang="en-US" spc="-60" dirty="0">
                <a:latin typeface="Arial"/>
                <a:cs typeface="Arial"/>
              </a:rPr>
              <a:t> </a:t>
            </a:r>
            <a:r>
              <a:rPr lang="en-US" sz="2800" dirty="0">
                <a:latin typeface="Arial"/>
                <a:cs typeface="Arial"/>
              </a:rPr>
              <a:t>services</a:t>
            </a:r>
          </a:p>
          <a:p>
            <a:pPr marL="469900" indent="-457200" algn="just">
              <a:lnSpc>
                <a:spcPct val="110000"/>
              </a:lnSpc>
              <a:spcBef>
                <a:spcPts val="670"/>
              </a:spcBef>
              <a:buFont typeface="Wingdings" panose="05000000000000000000" pitchFamily="2" charset="2"/>
              <a:buChar char="q"/>
              <a:tabLst>
                <a:tab pos="356870" algn="l"/>
                <a:tab pos="357505" algn="l"/>
              </a:tabLst>
            </a:pPr>
            <a:r>
              <a:rPr lang="en-US" sz="2800" dirty="0">
                <a:latin typeface="Arial"/>
                <a:cs typeface="Arial"/>
              </a:rPr>
              <a:t>29-I </a:t>
            </a:r>
            <a:r>
              <a:rPr lang="en-US" sz="2800" spc="-5" dirty="0">
                <a:latin typeface="Arial"/>
                <a:cs typeface="Arial"/>
              </a:rPr>
              <a:t>Health Facility </a:t>
            </a:r>
            <a:r>
              <a:rPr lang="en-US" sz="2800" dirty="0">
                <a:latin typeface="Arial"/>
                <a:cs typeface="Arial"/>
              </a:rPr>
              <a:t>services </a:t>
            </a:r>
            <a:r>
              <a:rPr lang="en-US" sz="2800" spc="-5" dirty="0">
                <a:latin typeface="Arial"/>
                <a:cs typeface="Arial"/>
              </a:rPr>
              <a:t>will be </a:t>
            </a:r>
            <a:r>
              <a:rPr lang="en-US" sz="2800" dirty="0">
                <a:latin typeface="Arial"/>
                <a:cs typeface="Arial"/>
              </a:rPr>
              <a:t>included </a:t>
            </a:r>
            <a:r>
              <a:rPr lang="en-US" sz="2800" spc="-5" dirty="0">
                <a:latin typeface="Arial"/>
                <a:cs typeface="Arial"/>
              </a:rPr>
              <a:t>in MMC</a:t>
            </a:r>
            <a:r>
              <a:rPr lang="en-US" sz="2800" spc="75" dirty="0">
                <a:latin typeface="Arial"/>
                <a:cs typeface="Arial"/>
              </a:rPr>
              <a:t> </a:t>
            </a:r>
            <a:r>
              <a:rPr lang="en-US" sz="2800" spc="-5" dirty="0">
                <a:latin typeface="Arial"/>
                <a:cs typeface="Arial"/>
              </a:rPr>
              <a:t>Plan</a:t>
            </a:r>
            <a:r>
              <a:rPr lang="en-US" sz="2800" dirty="0">
                <a:latin typeface="Arial"/>
                <a:cs typeface="Arial"/>
              </a:rPr>
              <a:t> benefit package </a:t>
            </a:r>
            <a:r>
              <a:rPr lang="en-US" sz="2800" spc="-5" dirty="0">
                <a:latin typeface="Arial"/>
                <a:cs typeface="Arial"/>
              </a:rPr>
              <a:t>effective </a:t>
            </a:r>
            <a:r>
              <a:rPr lang="en-US" sz="2800" dirty="0">
                <a:latin typeface="Arial"/>
                <a:cs typeface="Arial"/>
              </a:rPr>
              <a:t>July </a:t>
            </a:r>
            <a:r>
              <a:rPr lang="en-US" sz="2800" spc="-5" dirty="0">
                <a:latin typeface="Arial"/>
                <a:cs typeface="Arial"/>
              </a:rPr>
              <a:t>1,</a:t>
            </a:r>
            <a:r>
              <a:rPr lang="en-US" sz="2800" spc="-75" dirty="0">
                <a:latin typeface="Arial"/>
                <a:cs typeface="Arial"/>
              </a:rPr>
              <a:t> </a:t>
            </a:r>
            <a:r>
              <a:rPr lang="en-US" sz="2800" spc="-5" dirty="0">
                <a:latin typeface="Arial"/>
                <a:cs typeface="Arial"/>
              </a:rPr>
              <a:t>2021</a:t>
            </a:r>
            <a:endParaRPr lang="en-US" sz="2800" dirty="0">
              <a:latin typeface="Arial"/>
              <a:cs typeface="Arial"/>
            </a:endParaRPr>
          </a:p>
          <a:p>
            <a:pPr marL="469900" marR="87630" indent="-457200" algn="just">
              <a:lnSpc>
                <a:spcPct val="110000"/>
              </a:lnSpc>
              <a:spcBef>
                <a:spcPts val="1045"/>
              </a:spcBef>
              <a:buFont typeface="Wingdings" panose="05000000000000000000" pitchFamily="2" charset="2"/>
              <a:buChar char="q"/>
              <a:tabLst>
                <a:tab pos="356870" algn="l"/>
                <a:tab pos="357505" algn="l"/>
              </a:tabLst>
            </a:pPr>
            <a:r>
              <a:rPr lang="en-US" sz="2800" spc="-5" dirty="0">
                <a:latin typeface="Arial"/>
                <a:cs typeface="Arial"/>
              </a:rPr>
              <a:t>Children in the </a:t>
            </a:r>
            <a:r>
              <a:rPr lang="en-US" sz="2800" dirty="0">
                <a:latin typeface="Arial"/>
                <a:cs typeface="Arial"/>
              </a:rPr>
              <a:t>care of </a:t>
            </a:r>
            <a:r>
              <a:rPr lang="en-US" sz="2800" spc="-10" dirty="0">
                <a:latin typeface="Arial"/>
                <a:cs typeface="Arial"/>
              </a:rPr>
              <a:t>VFCAs </a:t>
            </a:r>
            <a:r>
              <a:rPr lang="en-US" sz="2800" spc="-5" dirty="0">
                <a:latin typeface="Arial"/>
                <a:cs typeface="Arial"/>
              </a:rPr>
              <a:t>will be </a:t>
            </a:r>
            <a:r>
              <a:rPr lang="en-US" sz="2800" dirty="0">
                <a:latin typeface="Arial"/>
                <a:cs typeface="Arial"/>
              </a:rPr>
              <a:t>enrolled </a:t>
            </a:r>
            <a:r>
              <a:rPr lang="en-US" sz="2800" spc="-5" dirty="0">
                <a:latin typeface="Arial"/>
                <a:cs typeface="Arial"/>
              </a:rPr>
              <a:t>in managed care </a:t>
            </a:r>
            <a:r>
              <a:rPr lang="en-US" sz="2800" dirty="0">
                <a:latin typeface="Arial"/>
                <a:cs typeface="Arial"/>
              </a:rPr>
              <a:t>beginning </a:t>
            </a:r>
            <a:r>
              <a:rPr lang="en-US" sz="2800" spc="-5" dirty="0">
                <a:latin typeface="Arial"/>
                <a:cs typeface="Arial"/>
              </a:rPr>
              <a:t>July 1,</a:t>
            </a:r>
            <a:r>
              <a:rPr lang="en-US" sz="2800" spc="-15" dirty="0">
                <a:latin typeface="Arial"/>
                <a:cs typeface="Arial"/>
              </a:rPr>
              <a:t> </a:t>
            </a:r>
            <a:r>
              <a:rPr lang="en-US" sz="2800" spc="-5" dirty="0">
                <a:latin typeface="Arial"/>
                <a:cs typeface="Arial"/>
              </a:rPr>
              <a:t>2021</a:t>
            </a:r>
            <a:endParaRPr lang="en-US" sz="2800" dirty="0">
              <a:latin typeface="Arial"/>
              <a:cs typeface="Arial"/>
            </a:endParaRPr>
          </a:p>
          <a:p>
            <a:pPr algn="just">
              <a:lnSpc>
                <a:spcPct val="110000"/>
              </a:lnSpc>
            </a:pPr>
            <a:endParaRPr lang="en-US" dirty="0"/>
          </a:p>
        </p:txBody>
      </p:sp>
      <p:sp>
        <p:nvSpPr>
          <p:cNvPr id="4" name="Slide Number Placeholder 3">
            <a:extLst>
              <a:ext uri="{FF2B5EF4-FFF2-40B4-BE49-F238E27FC236}">
                <a16:creationId xmlns:a16="http://schemas.microsoft.com/office/drawing/2014/main" id="{3F0D365B-1401-485D-A6D2-50AF4E22AA8C}"/>
              </a:ext>
            </a:extLst>
          </p:cNvPr>
          <p:cNvSpPr>
            <a:spLocks noGrp="1"/>
          </p:cNvSpPr>
          <p:nvPr>
            <p:ph type="sldNum" sz="quarter" idx="12"/>
          </p:nvPr>
        </p:nvSpPr>
        <p:spPr/>
        <p:txBody>
          <a:bodyPr/>
          <a:lstStyle/>
          <a:p>
            <a:fld id="{157C3A33-8797-B644-A994-F09AF5F50374}" type="slidenum">
              <a:rPr lang="en-US" smtClean="0"/>
              <a:t>6</a:t>
            </a:fld>
            <a:endParaRPr lang="en-US"/>
          </a:p>
        </p:txBody>
      </p:sp>
    </p:spTree>
    <p:extLst>
      <p:ext uri="{BB962C8B-B14F-4D97-AF65-F5344CB8AC3E}">
        <p14:creationId xmlns:p14="http://schemas.microsoft.com/office/powerpoint/2010/main" val="177281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1" y="217030"/>
            <a:ext cx="12191999" cy="1227948"/>
          </a:xfrm>
          <a:solidFill>
            <a:srgbClr val="00B0F0"/>
          </a:solidFill>
        </p:spPr>
        <p:txBody>
          <a:bodyPr lIns="91440">
            <a:noAutofit/>
          </a:bodyPr>
          <a:lstStyle/>
          <a:p>
            <a:pPr algn="ctr"/>
            <a:r>
              <a:rPr lang="en-US" sz="3200" dirty="0"/>
              <a:t>VFCA CORE PRINCIPLES UNDER CHILDREN’S MEDICAID REDESIGN AND TRANSITION TO MANAGE CARE</a:t>
            </a:r>
          </a:p>
        </p:txBody>
      </p:sp>
      <p:sp>
        <p:nvSpPr>
          <p:cNvPr id="3" name="Content Placeholder 2">
            <a:extLst>
              <a:ext uri="{FF2B5EF4-FFF2-40B4-BE49-F238E27FC236}">
                <a16:creationId xmlns:a16="http://schemas.microsoft.com/office/drawing/2014/main" id="{E6BE6298-DC94-9547-99C5-A16B7E3BA065}"/>
              </a:ext>
            </a:extLst>
          </p:cNvPr>
          <p:cNvSpPr>
            <a:spLocks noGrp="1"/>
          </p:cNvSpPr>
          <p:nvPr>
            <p:ph idx="1"/>
          </p:nvPr>
        </p:nvSpPr>
        <p:spPr>
          <a:xfrm>
            <a:off x="856192" y="1825625"/>
            <a:ext cx="10479617" cy="4053681"/>
          </a:xfrm>
        </p:spPr>
        <p:txBody>
          <a:bodyPr>
            <a:normAutofit lnSpcReduction="10000"/>
          </a:bodyPr>
          <a:lstStyle/>
          <a:p>
            <a:pPr marL="365760" indent="-365760" algn="just">
              <a:buFont typeface="Wingdings" panose="05000000000000000000" pitchFamily="2" charset="2"/>
              <a:buChar char="q"/>
            </a:pPr>
            <a:r>
              <a:rPr lang="en-US" sz="2400" dirty="0"/>
              <a:t>Enhancing capacity to care for children placed with VFCAs and higher risk populations through both care management and coordination of mandated services </a:t>
            </a:r>
          </a:p>
          <a:p>
            <a:pPr marL="822960" lvl="2" indent="-365760"/>
            <a:r>
              <a:rPr lang="en-US" sz="1800" dirty="0"/>
              <a:t>Services may be provided by a variety of staff who meet state licensing requirements in accordance with applicable state law</a:t>
            </a:r>
          </a:p>
          <a:p>
            <a:pPr marL="822960" lvl="2" indent="-365760"/>
            <a:r>
              <a:rPr lang="en-US" sz="1800" dirty="0"/>
              <a:t>No loss of access to Medicaid services for children in foster care and families </a:t>
            </a:r>
          </a:p>
          <a:p>
            <a:pPr marL="365760" indent="-365760">
              <a:buFont typeface="Wingdings" panose="05000000000000000000" pitchFamily="2" charset="2"/>
              <a:buChar char="q"/>
            </a:pPr>
            <a:r>
              <a:rPr lang="en-US" sz="2400" dirty="0"/>
              <a:t>Article 29-I Licensure and standardized guidelines to deliver services under managed care framework </a:t>
            </a:r>
          </a:p>
          <a:p>
            <a:pPr marL="365760" indent="-365760">
              <a:buFont typeface="Wingdings" panose="05000000000000000000" pitchFamily="2" charset="2"/>
              <a:buChar char="q"/>
            </a:pPr>
            <a:r>
              <a:rPr lang="en-US" sz="2400" dirty="0"/>
              <a:t>MetroPlus will pay the Per diem rate for “Core Limited Health-Related Services” (defined by regulation) </a:t>
            </a:r>
          </a:p>
          <a:p>
            <a:pPr marL="365760" indent="-365760">
              <a:buFont typeface="Wingdings" panose="05000000000000000000" pitchFamily="2" charset="2"/>
              <a:buChar char="q"/>
            </a:pPr>
            <a:r>
              <a:rPr lang="en-US" sz="2400" dirty="0"/>
              <a:t>MCO/VFCA collaboration to support transition to new models/expectations</a:t>
            </a:r>
          </a:p>
        </p:txBody>
      </p:sp>
      <p:sp>
        <p:nvSpPr>
          <p:cNvPr id="5" name="Rectangle 4">
            <a:extLst>
              <a:ext uri="{FF2B5EF4-FFF2-40B4-BE49-F238E27FC236}">
                <a16:creationId xmlns:a16="http://schemas.microsoft.com/office/drawing/2014/main" id="{5E6EB39A-716F-C04B-93B2-D13D521091D0}"/>
              </a:ext>
            </a:extLst>
          </p:cNvPr>
          <p:cNvSpPr/>
          <p:nvPr/>
        </p:nvSpPr>
        <p:spPr>
          <a:xfrm>
            <a:off x="0" y="6075776"/>
            <a:ext cx="12192000" cy="782224"/>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071AED-E5B0-A14E-937B-AAB6EB293E51}"/>
              </a:ext>
            </a:extLst>
          </p:cNvPr>
          <p:cNvPicPr>
            <a:picLocks noChangeAspect="1"/>
          </p:cNvPicPr>
          <p:nvPr/>
        </p:nvPicPr>
        <p:blipFill>
          <a:blip r:embed="rId2"/>
          <a:srcRect/>
          <a:stretch/>
        </p:blipFill>
        <p:spPr>
          <a:xfrm>
            <a:off x="4957397" y="6299605"/>
            <a:ext cx="2277205" cy="33456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710D82A-4543-4517-A4A4-009DAF081F8E}"/>
              </a:ext>
            </a:extLst>
          </p:cNvPr>
          <p:cNvSpPr>
            <a:spLocks noGrp="1"/>
          </p:cNvSpPr>
          <p:nvPr>
            <p:ph type="sldNum" sz="quarter" idx="12"/>
          </p:nvPr>
        </p:nvSpPr>
        <p:spPr/>
        <p:txBody>
          <a:bodyPr/>
          <a:lstStyle/>
          <a:p>
            <a:fld id="{157C3A33-8797-B644-A994-F09AF5F50374}" type="slidenum">
              <a:rPr lang="en-US" smtClean="0"/>
              <a:t>7</a:t>
            </a:fld>
            <a:endParaRPr lang="en-US"/>
          </a:p>
        </p:txBody>
      </p:sp>
    </p:spTree>
    <p:extLst>
      <p:ext uri="{BB962C8B-B14F-4D97-AF65-F5344CB8AC3E}">
        <p14:creationId xmlns:p14="http://schemas.microsoft.com/office/powerpoint/2010/main" val="153218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873654" y="1311016"/>
            <a:ext cx="8444693" cy="4219040"/>
          </a:xfrm>
          <a:prstGeom prst="rect">
            <a:avLst/>
          </a:prstGeom>
        </p:spPr>
        <p:txBody>
          <a:bodyPr vert="horz" wrap="square" lIns="0" tIns="0" rIns="0" bIns="0" rtlCol="0">
            <a:spAutoFit/>
          </a:bodyPr>
          <a:lstStyle/>
          <a:p>
            <a:pPr marL="468406" marR="183226" indent="-457200" algn="just">
              <a:lnSpc>
                <a:spcPct val="110000"/>
              </a:lnSpc>
              <a:buFont typeface="Wingdings" panose="05000000000000000000" pitchFamily="2" charset="2"/>
              <a:buChar char="q"/>
              <a:tabLst>
                <a:tab pos="253266" algn="l"/>
              </a:tabLst>
            </a:pPr>
            <a:r>
              <a:rPr sz="2700" spc="-4" dirty="0">
                <a:latin typeface="Arial"/>
                <a:cs typeface="Arial"/>
              </a:rPr>
              <a:t>Agencies designated </a:t>
            </a:r>
            <a:r>
              <a:rPr sz="2700" dirty="0">
                <a:latin typeface="Arial"/>
                <a:cs typeface="Arial"/>
              </a:rPr>
              <a:t>for “Foster </a:t>
            </a:r>
            <a:r>
              <a:rPr sz="2700" spc="-4" dirty="0">
                <a:latin typeface="Arial"/>
                <a:cs typeface="Arial"/>
              </a:rPr>
              <a:t>Care” </a:t>
            </a:r>
            <a:r>
              <a:rPr sz="2700" spc="-44" dirty="0">
                <a:latin typeface="Arial"/>
                <a:cs typeface="Arial"/>
              </a:rPr>
              <a:t>ONLY </a:t>
            </a:r>
            <a:r>
              <a:rPr sz="2700" spc="-4" dirty="0">
                <a:latin typeface="Arial"/>
                <a:cs typeface="Arial"/>
              </a:rPr>
              <a:t>can only </a:t>
            </a:r>
            <a:r>
              <a:rPr lang="en-US" sz="2700" spc="-4" dirty="0">
                <a:latin typeface="Arial"/>
                <a:cs typeface="Arial"/>
              </a:rPr>
              <a:t>provide CFTSS services to </a:t>
            </a:r>
            <a:r>
              <a:rPr sz="2700" spc="-4" dirty="0">
                <a:latin typeface="Arial"/>
                <a:cs typeface="Arial"/>
              </a:rPr>
              <a:t>children who are in or discharged </a:t>
            </a:r>
            <a:r>
              <a:rPr sz="2700" dirty="0">
                <a:latin typeface="Arial"/>
                <a:cs typeface="Arial"/>
              </a:rPr>
              <a:t>from foster </a:t>
            </a:r>
            <a:r>
              <a:rPr sz="2700" spc="-4" dirty="0">
                <a:latin typeface="Arial"/>
                <a:cs typeface="Arial"/>
              </a:rPr>
              <a:t>care who </a:t>
            </a:r>
            <a:r>
              <a:rPr sz="2700" dirty="0">
                <a:latin typeface="Arial"/>
                <a:cs typeface="Arial"/>
              </a:rPr>
              <a:t>meet  </a:t>
            </a:r>
            <a:r>
              <a:rPr sz="2700" spc="-4" dirty="0">
                <a:latin typeface="Arial"/>
                <a:cs typeface="Arial"/>
              </a:rPr>
              <a:t>medical necessity </a:t>
            </a:r>
            <a:r>
              <a:rPr sz="2700" dirty="0">
                <a:latin typeface="Arial"/>
                <a:cs typeface="Arial"/>
              </a:rPr>
              <a:t>criteria, </a:t>
            </a:r>
            <a:r>
              <a:rPr sz="2700" spc="-4" dirty="0">
                <a:latin typeface="Arial"/>
                <a:cs typeface="Arial"/>
              </a:rPr>
              <a:t>regardless </a:t>
            </a:r>
            <a:r>
              <a:rPr sz="2700" dirty="0">
                <a:latin typeface="Arial"/>
                <a:cs typeface="Arial"/>
              </a:rPr>
              <a:t>of </a:t>
            </a:r>
            <a:r>
              <a:rPr sz="2700" spc="-4" dirty="0">
                <a:latin typeface="Arial"/>
                <a:cs typeface="Arial"/>
              </a:rPr>
              <a:t>their</a:t>
            </a:r>
            <a:r>
              <a:rPr sz="2700" spc="88" dirty="0">
                <a:latin typeface="Arial"/>
                <a:cs typeface="Arial"/>
              </a:rPr>
              <a:t> </a:t>
            </a:r>
            <a:r>
              <a:rPr sz="2700" spc="-4" dirty="0">
                <a:latin typeface="Arial"/>
                <a:cs typeface="Arial"/>
              </a:rPr>
              <a:t>diagnoses.</a:t>
            </a:r>
            <a:endParaRPr sz="2700" dirty="0">
              <a:latin typeface="Arial"/>
              <a:cs typeface="Arial"/>
            </a:endParaRPr>
          </a:p>
          <a:p>
            <a:pPr marL="468406" marR="4483" indent="-457200" algn="just">
              <a:lnSpc>
                <a:spcPct val="110000"/>
              </a:lnSpc>
              <a:spcBef>
                <a:spcPts val="1059"/>
              </a:spcBef>
              <a:buFont typeface="Wingdings" panose="05000000000000000000" pitchFamily="2" charset="2"/>
              <a:buChar char="q"/>
              <a:tabLst>
                <a:tab pos="252706" algn="l"/>
                <a:tab pos="253266" algn="l"/>
              </a:tabLst>
            </a:pPr>
            <a:r>
              <a:rPr sz="2700" spc="-4" dirty="0">
                <a:latin typeface="Arial"/>
                <a:cs typeface="Arial"/>
              </a:rPr>
              <a:t>Children in or discharged </a:t>
            </a:r>
            <a:r>
              <a:rPr sz="2700" dirty="0">
                <a:latin typeface="Arial"/>
                <a:cs typeface="Arial"/>
              </a:rPr>
              <a:t>from foster </a:t>
            </a:r>
            <a:r>
              <a:rPr sz="2700" spc="-4" dirty="0">
                <a:latin typeface="Arial"/>
                <a:cs typeface="Arial"/>
              </a:rPr>
              <a:t>care are </a:t>
            </a:r>
            <a:r>
              <a:rPr sz="2700" dirty="0">
                <a:latin typeface="Arial"/>
                <a:cs typeface="Arial"/>
              </a:rPr>
              <a:t>not restricted to  the foster </a:t>
            </a:r>
            <a:r>
              <a:rPr sz="2700" spc="-4" dirty="0">
                <a:latin typeface="Arial"/>
                <a:cs typeface="Arial"/>
              </a:rPr>
              <a:t>care only agency </a:t>
            </a:r>
            <a:r>
              <a:rPr sz="2700" dirty="0">
                <a:latin typeface="Arial"/>
                <a:cs typeface="Arial"/>
              </a:rPr>
              <a:t>sites. </a:t>
            </a:r>
            <a:r>
              <a:rPr sz="2700" spc="-4" dirty="0">
                <a:latin typeface="Arial"/>
                <a:cs typeface="Arial"/>
              </a:rPr>
              <a:t>Children discharged </a:t>
            </a:r>
            <a:r>
              <a:rPr sz="2700" dirty="0">
                <a:latin typeface="Arial"/>
                <a:cs typeface="Arial"/>
              </a:rPr>
              <a:t>from  foster </a:t>
            </a:r>
            <a:r>
              <a:rPr sz="2700" spc="-4" dirty="0">
                <a:latin typeface="Arial"/>
                <a:cs typeface="Arial"/>
              </a:rPr>
              <a:t>care can continue </a:t>
            </a:r>
            <a:r>
              <a:rPr sz="2700" dirty="0">
                <a:latin typeface="Arial"/>
                <a:cs typeface="Arial"/>
              </a:rPr>
              <a:t>to </a:t>
            </a:r>
            <a:r>
              <a:rPr sz="2700" spc="-9" dirty="0">
                <a:latin typeface="Arial"/>
                <a:cs typeface="Arial"/>
              </a:rPr>
              <a:t>be </a:t>
            </a:r>
            <a:r>
              <a:rPr sz="2700" spc="-4" dirty="0">
                <a:latin typeface="Arial"/>
                <a:cs typeface="Arial"/>
              </a:rPr>
              <a:t>served by a </a:t>
            </a:r>
            <a:r>
              <a:rPr sz="2700" dirty="0">
                <a:latin typeface="Arial"/>
                <a:cs typeface="Arial"/>
              </a:rPr>
              <a:t>foster </a:t>
            </a:r>
            <a:r>
              <a:rPr sz="2700" spc="-4" dirty="0">
                <a:latin typeface="Arial"/>
                <a:cs typeface="Arial"/>
              </a:rPr>
              <a:t>care only  agency </a:t>
            </a:r>
            <a:r>
              <a:rPr sz="2700" dirty="0">
                <a:latin typeface="Arial"/>
                <a:cs typeface="Arial"/>
              </a:rPr>
              <a:t>to </a:t>
            </a:r>
            <a:r>
              <a:rPr sz="2700" spc="-4" dirty="0">
                <a:latin typeface="Arial"/>
                <a:cs typeface="Arial"/>
              </a:rPr>
              <a:t>support continuity </a:t>
            </a:r>
            <a:r>
              <a:rPr sz="2700" dirty="0">
                <a:latin typeface="Arial"/>
                <a:cs typeface="Arial"/>
              </a:rPr>
              <a:t>of</a:t>
            </a:r>
            <a:r>
              <a:rPr sz="2700" spc="9" dirty="0">
                <a:latin typeface="Arial"/>
                <a:cs typeface="Arial"/>
              </a:rPr>
              <a:t> </a:t>
            </a:r>
            <a:r>
              <a:rPr sz="2700" dirty="0">
                <a:latin typeface="Arial"/>
                <a:cs typeface="Arial"/>
              </a:rPr>
              <a:t>care.</a:t>
            </a:r>
          </a:p>
        </p:txBody>
      </p:sp>
      <p:sp>
        <p:nvSpPr>
          <p:cNvPr id="6" name="object 6"/>
          <p:cNvSpPr txBox="1">
            <a:spLocks noGrp="1"/>
          </p:cNvSpPr>
          <p:nvPr>
            <p:ph type="title"/>
          </p:nvPr>
        </p:nvSpPr>
        <p:spPr>
          <a:xfrm>
            <a:off x="1" y="204852"/>
            <a:ext cx="12192000" cy="553998"/>
          </a:xfrm>
          <a:prstGeom prst="rect">
            <a:avLst/>
          </a:prstGeom>
        </p:spPr>
        <p:txBody>
          <a:bodyPr vert="horz" wrap="square" lIns="0" tIns="0" rIns="0" bIns="0" rtlCol="0" anchor="ctr">
            <a:spAutoFit/>
          </a:bodyPr>
          <a:lstStyle/>
          <a:p>
            <a:pPr marL="11206" algn="ctr">
              <a:lnSpc>
                <a:spcPct val="100000"/>
              </a:lnSpc>
            </a:pPr>
            <a:r>
              <a:rPr sz="3600" spc="-31" dirty="0"/>
              <a:t>F</a:t>
            </a:r>
            <a:r>
              <a:rPr lang="en-US" sz="3600" spc="-31" dirty="0"/>
              <a:t>OSTER</a:t>
            </a:r>
            <a:r>
              <a:rPr sz="3600" spc="-31" dirty="0"/>
              <a:t> </a:t>
            </a:r>
            <a:r>
              <a:rPr sz="3600" spc="-26" dirty="0"/>
              <a:t>C</a:t>
            </a:r>
            <a:r>
              <a:rPr lang="en-US" sz="3600" spc="-26" dirty="0"/>
              <a:t>ARE</a:t>
            </a:r>
            <a:r>
              <a:rPr sz="3600" spc="-137" dirty="0"/>
              <a:t> </a:t>
            </a:r>
            <a:r>
              <a:rPr lang="en-US" sz="3600" spc="-137" dirty="0"/>
              <a:t>P</a:t>
            </a:r>
            <a:r>
              <a:rPr lang="en-US" sz="3600" spc="-31" dirty="0"/>
              <a:t>ROVIDERS</a:t>
            </a:r>
            <a:endParaRPr sz="3600" dirty="0"/>
          </a:p>
        </p:txBody>
      </p:sp>
      <p:sp>
        <p:nvSpPr>
          <p:cNvPr id="8" name="Slide Number Placeholder 7">
            <a:extLst>
              <a:ext uri="{FF2B5EF4-FFF2-40B4-BE49-F238E27FC236}">
                <a16:creationId xmlns:a16="http://schemas.microsoft.com/office/drawing/2014/main" id="{7C1E4C4E-7F05-4F39-B482-A4FFA69E907F}"/>
              </a:ext>
            </a:extLst>
          </p:cNvPr>
          <p:cNvSpPr>
            <a:spLocks noGrp="1"/>
          </p:cNvSpPr>
          <p:nvPr>
            <p:ph type="sldNum" sz="quarter" idx="12"/>
          </p:nvPr>
        </p:nvSpPr>
        <p:spPr/>
        <p:txBody>
          <a:bodyPr/>
          <a:lstStyle/>
          <a:p>
            <a:fld id="{157C3A33-8797-B644-A994-F09AF5F5037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idx="4294967295"/>
          </p:nvPr>
        </p:nvSpPr>
        <p:spPr>
          <a:xfrm>
            <a:off x="0" y="223601"/>
            <a:ext cx="12191999" cy="890177"/>
          </a:xfrm>
          <a:prstGeom prst="rect">
            <a:avLst/>
          </a:prstGeom>
          <a:solidFill>
            <a:srgbClr val="C00000"/>
          </a:solidFill>
        </p:spPr>
        <p:txBody>
          <a:bodyPr>
            <a:noAutofit/>
          </a:bodyPr>
          <a:lstStyle/>
          <a:p>
            <a:pPr algn="ctr"/>
            <a:r>
              <a:rPr lang="en-US" sz="3600" spc="-35" dirty="0"/>
              <a:t>AUTHORIZATION/NOTIFICATION</a:t>
            </a:r>
            <a:r>
              <a:rPr lang="en-US" sz="3600" spc="35" dirty="0"/>
              <a:t> </a:t>
            </a:r>
            <a:r>
              <a:rPr lang="en-US" sz="3600" spc="-35" dirty="0"/>
              <a:t>REQUIREMENTS</a:t>
            </a:r>
            <a:endParaRPr lang="en-US" sz="3600" dirty="0"/>
          </a:p>
        </p:txBody>
      </p:sp>
      <p:sp>
        <p:nvSpPr>
          <p:cNvPr id="7" name="Rectangle 6">
            <a:extLst>
              <a:ext uri="{FF2B5EF4-FFF2-40B4-BE49-F238E27FC236}">
                <a16:creationId xmlns:a16="http://schemas.microsoft.com/office/drawing/2014/main" id="{41E2FCC7-A5E0-EB4A-9912-9B3A2A172501}"/>
              </a:ext>
            </a:extLst>
          </p:cNvPr>
          <p:cNvSpPr/>
          <p:nvPr/>
        </p:nvSpPr>
        <p:spPr>
          <a:xfrm>
            <a:off x="91441" y="6073816"/>
            <a:ext cx="12100558" cy="784185"/>
          </a:xfrm>
          <a:prstGeom prst="rect">
            <a:avLst/>
          </a:prstGeom>
          <a:solidFill>
            <a:srgbClr val="C1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84E9F889-2478-9144-BE01-BCBAEA82C90E}"/>
              </a:ext>
            </a:extLst>
          </p:cNvPr>
          <p:cNvPicPr>
            <a:picLocks noChangeAspect="1"/>
          </p:cNvPicPr>
          <p:nvPr/>
        </p:nvPicPr>
        <p:blipFill>
          <a:blip r:embed="rId2"/>
          <a:srcRect/>
          <a:stretch/>
        </p:blipFill>
        <p:spPr>
          <a:xfrm>
            <a:off x="4957397" y="6299606"/>
            <a:ext cx="2277205" cy="334565"/>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52BFBB7-D1D8-4EC5-9877-81E6D3CB25F2}"/>
              </a:ext>
            </a:extLst>
          </p:cNvPr>
          <p:cNvSpPr txBox="1"/>
          <p:nvPr/>
        </p:nvSpPr>
        <p:spPr>
          <a:xfrm>
            <a:off x="2136928" y="1305800"/>
            <a:ext cx="8051679" cy="4655121"/>
          </a:xfrm>
          <a:prstGeom prst="rect">
            <a:avLst/>
          </a:prstGeom>
          <a:noFill/>
        </p:spPr>
        <p:txBody>
          <a:bodyPr wrap="square" rtlCol="0">
            <a:spAutoFit/>
          </a:bodyPr>
          <a:lstStyle/>
          <a:p>
            <a:r>
              <a:rPr lang="en-US" sz="1550" dirty="0">
                <a:latin typeface="Helvetica" panose="020B0604020202020204" pitchFamily="34" charset="0"/>
                <a:cs typeface="Helvetica" panose="020B0604020202020204" pitchFamily="34" charset="0"/>
              </a:rPr>
              <a:t>You must call MetroPlus Customer Services at </a:t>
            </a:r>
            <a:r>
              <a:rPr lang="en-US" sz="1550" b="1" dirty="0">
                <a:latin typeface="Helvetica" panose="020B0604020202020204" pitchFamily="34" charset="0"/>
                <a:cs typeface="Helvetica" panose="020B0604020202020204" pitchFamily="34" charset="0"/>
              </a:rPr>
              <a:t>800-303-9626</a:t>
            </a:r>
            <a:r>
              <a:rPr lang="en-US" sz="1550" dirty="0">
                <a:latin typeface="Helvetica" panose="020B0604020202020204" pitchFamily="34" charset="0"/>
                <a:cs typeface="Helvetica" panose="020B0604020202020204" pitchFamily="34" charset="0"/>
              </a:rPr>
              <a:t> to obtain prior authorization and/or verification of benefits for the following services:</a:t>
            </a:r>
          </a:p>
          <a:p>
            <a:pPr marL="742950" lvl="1" indent="-285750">
              <a:spcAft>
                <a:spcPts val="600"/>
              </a:spcAft>
              <a:buFont typeface="Arial" panose="020B0604020202020204" pitchFamily="34" charset="0"/>
              <a:buChar char="•"/>
            </a:pPr>
            <a:r>
              <a:rPr lang="en-US" sz="1550" dirty="0">
                <a:latin typeface="Helvetica" panose="020B0604020202020204" pitchFamily="34" charset="0"/>
                <a:cs typeface="Helvetica" panose="020B0604020202020204" pitchFamily="34" charset="0"/>
              </a:rPr>
              <a:t>Services provided by a Non-Participating Provider</a:t>
            </a:r>
          </a:p>
          <a:p>
            <a:pPr marL="742950" lvl="1" indent="-285750">
              <a:buFont typeface="Arial" panose="020B0604020202020204" pitchFamily="34" charset="0"/>
              <a:buChar char="•"/>
            </a:pPr>
            <a:r>
              <a:rPr lang="en-US" sz="1550" dirty="0">
                <a:latin typeface="Helvetica" panose="020B0604020202020204" pitchFamily="34" charset="0"/>
                <a:cs typeface="Helvetica" panose="020B0604020202020204" pitchFamily="34" charset="0"/>
              </a:rPr>
              <a:t>Behavioral Health and Substance Abuse Services (Benefits managed by Beacon Health Options) </a:t>
            </a:r>
          </a:p>
          <a:p>
            <a:pPr marL="1200150" lvl="2"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Authorization required for inpatient services</a:t>
            </a:r>
          </a:p>
          <a:p>
            <a:pPr marL="1200150" lvl="2" indent="-285750">
              <a:spcAft>
                <a:spcPts val="600"/>
              </a:spcAft>
              <a:buFont typeface="Arial" panose="020B0604020202020204" pitchFamily="34" charset="0"/>
              <a:buChar char="•"/>
            </a:pPr>
            <a:r>
              <a:rPr lang="en-US" sz="1400" dirty="0">
                <a:latin typeface="Helvetica" panose="020B0604020202020204" pitchFamily="34" charset="0"/>
                <a:cs typeface="Helvetica" panose="020B0604020202020204" pitchFamily="34" charset="0"/>
              </a:rPr>
              <a:t>Authorization for outpatient (See Beacon Provider Manual for details)</a:t>
            </a:r>
          </a:p>
          <a:p>
            <a:pPr marL="742950" lvl="1" indent="-285750">
              <a:spcAft>
                <a:spcPts val="600"/>
              </a:spcAft>
              <a:buFont typeface="Arial" panose="020B0604020202020204" pitchFamily="34" charset="0"/>
              <a:buChar char="•"/>
            </a:pPr>
            <a:r>
              <a:rPr lang="en-US" sz="1550" dirty="0">
                <a:latin typeface="Helvetica" panose="020B0604020202020204" pitchFamily="34" charset="0"/>
                <a:cs typeface="Helvetica" panose="020B0604020202020204" pitchFamily="34" charset="0"/>
              </a:rPr>
              <a:t>Inpatient Admissions, Home Health Care, Skilled Nursing Facility Care, Durable Medical Equipment, Personal Care, Erectile Dysfunction Treatments, Potentially Cosmetic Procedures</a:t>
            </a:r>
          </a:p>
          <a:p>
            <a:pPr marL="742950" lvl="1" indent="-285750">
              <a:buFont typeface="Arial" panose="020B0604020202020204" pitchFamily="34" charset="0"/>
              <a:buChar char="•"/>
            </a:pPr>
            <a:r>
              <a:rPr lang="en-US" sz="1550" dirty="0">
                <a:latin typeface="Helvetica" panose="020B0604020202020204" pitchFamily="34" charset="0"/>
                <a:cs typeface="Helvetica" panose="020B0604020202020204" pitchFamily="34" charset="0"/>
              </a:rPr>
              <a:t>Physical Therapy, Occupational Therapy and Speech Therapy</a:t>
            </a:r>
          </a:p>
          <a:p>
            <a:pPr marL="1200150" lvl="2"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MetroPlus members enrolled in </a:t>
            </a:r>
            <a:r>
              <a:rPr lang="en-US" sz="1400" b="1" dirty="0">
                <a:latin typeface="Helvetica" panose="020B0604020202020204" pitchFamily="34" charset="0"/>
                <a:cs typeface="Helvetica" panose="020B0604020202020204" pitchFamily="34" charset="0"/>
              </a:rPr>
              <a:t>Medicare Advantage, Child Health Plus, MetroPlus Gold</a:t>
            </a:r>
            <a:r>
              <a:rPr lang="en-US" sz="1400" dirty="0">
                <a:latin typeface="Helvetica" panose="020B0604020202020204" pitchFamily="34" charset="0"/>
                <a:cs typeface="Helvetica" panose="020B0604020202020204" pitchFamily="34" charset="0"/>
              </a:rPr>
              <a:t> and </a:t>
            </a:r>
            <a:r>
              <a:rPr lang="en-US" sz="1400" u="sng" dirty="0">
                <a:latin typeface="Helvetica" panose="020B0604020202020204" pitchFamily="34" charset="0"/>
                <a:cs typeface="Helvetica" panose="020B0604020202020204" pitchFamily="34" charset="0"/>
              </a:rPr>
              <a:t>“exempt” </a:t>
            </a:r>
            <a:r>
              <a:rPr lang="en-US" sz="1400" b="1" u="sng" dirty="0">
                <a:latin typeface="Helvetica" panose="020B0604020202020204" pitchFamily="34" charset="0"/>
                <a:cs typeface="Helvetica" panose="020B0604020202020204" pitchFamily="34" charset="0"/>
              </a:rPr>
              <a:t>Medicaid</a:t>
            </a:r>
            <a:r>
              <a:rPr lang="en-US" sz="1400" u="sng" dirty="0">
                <a:latin typeface="Helvetica" panose="020B0604020202020204" pitchFamily="34" charset="0"/>
                <a:cs typeface="Helvetica" panose="020B0604020202020204" pitchFamily="34" charset="0"/>
              </a:rPr>
              <a:t> members who are children 0 – 20 years of age and/or members with developmental disabilities</a:t>
            </a:r>
            <a:r>
              <a:rPr lang="en-US" sz="1400" dirty="0">
                <a:latin typeface="Helvetica" panose="020B0604020202020204" pitchFamily="34" charset="0"/>
                <a:cs typeface="Helvetica" panose="020B0604020202020204" pitchFamily="34" charset="0"/>
              </a:rPr>
              <a:t> will not be subject to the mandated benefit limit of twenty (20) visits per specialty type per calendar year but will still require authorization for services after visit number twenty.</a:t>
            </a:r>
          </a:p>
          <a:p>
            <a:pPr marL="1200150" lvl="2"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For all other non-exempt </a:t>
            </a:r>
            <a:r>
              <a:rPr lang="en-US" sz="1400" b="1" dirty="0">
                <a:latin typeface="Helvetica" panose="020B0604020202020204" pitchFamily="34" charset="0"/>
                <a:cs typeface="Helvetica" panose="020B0604020202020204" pitchFamily="34" charset="0"/>
              </a:rPr>
              <a:t>Medicaid</a:t>
            </a:r>
            <a:r>
              <a:rPr lang="en-US" sz="1400" dirty="0">
                <a:latin typeface="Helvetica" panose="020B0604020202020204" pitchFamily="34" charset="0"/>
                <a:cs typeface="Helvetica" panose="020B0604020202020204" pitchFamily="34" charset="0"/>
              </a:rPr>
              <a:t> members, there is a benefit limit of 20 visits per specialty type per calendar year. There is no means or opportunity to request an approval or an authorization that will allow for additional visits to be approved. </a:t>
            </a:r>
          </a:p>
        </p:txBody>
      </p:sp>
      <p:sp>
        <p:nvSpPr>
          <p:cNvPr id="3" name="Slide Number Placeholder 2">
            <a:extLst>
              <a:ext uri="{FF2B5EF4-FFF2-40B4-BE49-F238E27FC236}">
                <a16:creationId xmlns:a16="http://schemas.microsoft.com/office/drawing/2014/main" id="{52F53B72-542D-45AF-8330-F345B69679BE}"/>
              </a:ext>
            </a:extLst>
          </p:cNvPr>
          <p:cNvSpPr>
            <a:spLocks noGrp="1"/>
          </p:cNvSpPr>
          <p:nvPr>
            <p:ph type="sldNum" sz="quarter" idx="12"/>
          </p:nvPr>
        </p:nvSpPr>
        <p:spPr/>
        <p:txBody>
          <a:bodyPr/>
          <a:lstStyle/>
          <a:p>
            <a:fld id="{157C3A33-8797-B644-A994-F09AF5F50374}" type="slidenum">
              <a:rPr lang="en-US" smtClean="0"/>
              <a:t>9</a:t>
            </a:fld>
            <a:endParaRPr lang="en-US"/>
          </a:p>
        </p:txBody>
      </p:sp>
    </p:spTree>
    <p:extLst>
      <p:ext uri="{BB962C8B-B14F-4D97-AF65-F5344CB8AC3E}">
        <p14:creationId xmlns:p14="http://schemas.microsoft.com/office/powerpoint/2010/main" val="2056268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AF74F13E85724B81AF0B016F2643B3" ma:contentTypeVersion="6" ma:contentTypeDescription="Create a new document." ma:contentTypeScope="" ma:versionID="ff39e4fb1ebc5471d5b1bbfe0760a46c">
  <xsd:schema xmlns:xsd="http://www.w3.org/2001/XMLSchema" xmlns:xs="http://www.w3.org/2001/XMLSchema" xmlns:p="http://schemas.microsoft.com/office/2006/metadata/properties" xmlns:ns2="0ec2e2e4-9c67-4687-b73c-75464b9f5617" xmlns:ns3="30990d6e-d303-4dd4-a136-d7467752abaf" targetNamespace="http://schemas.microsoft.com/office/2006/metadata/properties" ma:root="true" ma:fieldsID="ec78bb05c55161e0e4801cc6c65da349" ns2:_="" ns3:_="">
    <xsd:import namespace="0ec2e2e4-9c67-4687-b73c-75464b9f5617"/>
    <xsd:import namespace="30990d6e-d303-4dd4-a136-d7467752ab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2e2e4-9c67-4687-b73c-75464b9f5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90d6e-d303-4dd4-a136-d7467752ab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C35ADB-F9C6-4ABA-8438-5D6764FEA85F}">
  <ds:schemaRefs>
    <ds:schemaRef ds:uri="http://schemas.microsoft.com/sharepoint/v3/contenttype/forms"/>
  </ds:schemaRefs>
</ds:datastoreItem>
</file>

<file path=customXml/itemProps2.xml><?xml version="1.0" encoding="utf-8"?>
<ds:datastoreItem xmlns:ds="http://schemas.openxmlformats.org/officeDocument/2006/customXml" ds:itemID="{E0488D50-6B6F-4A58-97E2-DF3E1EE01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2e2e4-9c67-4687-b73c-75464b9f5617"/>
    <ds:schemaRef ds:uri="30990d6e-d303-4dd4-a136-d7467752a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4A2159-93CB-4A02-B11F-40008FF2262E}">
  <ds:schemaRefs>
    <ds:schemaRef ds:uri="http://purl.org/dc/terms/"/>
    <ds:schemaRef ds:uri="http://schemas.microsoft.com/office/2006/documentManagement/types"/>
    <ds:schemaRef ds:uri="http://purl.org/dc/elements/1.1/"/>
    <ds:schemaRef ds:uri="0ec2e2e4-9c67-4687-b73c-75464b9f5617"/>
    <ds:schemaRef ds:uri="http://schemas.microsoft.com/office/infopath/2007/PartnerControls"/>
    <ds:schemaRef ds:uri="http://schemas.openxmlformats.org/package/2006/metadata/core-properties"/>
    <ds:schemaRef ds:uri="30990d6e-d303-4dd4-a136-d7467752aba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6101</TotalTime>
  <Words>2819</Words>
  <Application>Microsoft Office PowerPoint</Application>
  <PresentationFormat>Widescreen</PresentationFormat>
  <Paragraphs>302</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Helvetica</vt:lpstr>
      <vt:lpstr>Wingdings</vt:lpstr>
      <vt:lpstr>Office Theme</vt:lpstr>
      <vt:lpstr>METROPLUS HEALTH PLAN</vt:lpstr>
      <vt:lpstr>ORIENTATION TOPICS</vt:lpstr>
      <vt:lpstr>METROPLUS OVERVIEW</vt:lpstr>
      <vt:lpstr>METROPLUS PRODUCT LINES</vt:lpstr>
      <vt:lpstr>MEMBER ELIGIBILITY VERIFICATION</vt:lpstr>
      <vt:lpstr>OVERVIEW: FOSTER CARE TRANSITION TO MMC</vt:lpstr>
      <vt:lpstr>VFCA CORE PRINCIPLES UNDER CHILDREN’S MEDICAID REDESIGN AND TRANSITION TO MANAGE CARE</vt:lpstr>
      <vt:lpstr>FOSTER CARE PROVIDERS</vt:lpstr>
      <vt:lpstr>AUTHORIZATION/NOTIFICATION REQUIREMENTS</vt:lpstr>
      <vt:lpstr>AUTHORIZATION/NOTIFICATION REQUIREMENTS</vt:lpstr>
      <vt:lpstr>METROPLUS WEBSITE &amp; PROVIDER PORTAL</vt:lpstr>
      <vt:lpstr>METROPLUS HEALTH PLAN VENDOR INFORMATION</vt:lpstr>
      <vt:lpstr>REVIEW OF THE BASICS: WHAT IS ARTICLE 29-I? </vt:lpstr>
      <vt:lpstr>CORE LIMITED HEALTH RELATED SERVICES PER DIEM RATE REIMBURSEMET LEVELS </vt:lpstr>
      <vt:lpstr>OPTIONAL Article 29-I SERVICES</vt:lpstr>
      <vt:lpstr>POPULATIONS SERVED BY ARTICLE 29-I FACILITIES</vt:lpstr>
      <vt:lpstr>ARTICLE 29-I SERVICES DO NOT INCLUDE</vt:lpstr>
      <vt:lpstr>FUNDAMENTAL REQUIREMENTS FOR 29-I HEALTH FACILITY SERVICES</vt:lpstr>
      <vt:lpstr>WHO CAN RECEIVE THESE SERVICES?</vt:lpstr>
      <vt:lpstr>WHO CAN RECEIVE THESE SERVICES (CONTINUED)?</vt:lpstr>
      <vt:lpstr>NOTIFICATION OF FOSTER CARE PLACEMENT</vt:lpstr>
      <vt:lpstr>Contacting the Foster Care Liaison (FCL)</vt:lpstr>
      <vt:lpstr>CLAIM SUBMISSION</vt:lpstr>
      <vt:lpstr>PAPER CLAIM SUBMISSION (UB04)</vt:lpstr>
      <vt:lpstr>PAPER CLAIM SUBMISSION (UB04)</vt:lpstr>
      <vt:lpstr>GUIDANCE ON CLAIMS SUBMISSION</vt:lpstr>
      <vt:lpstr>GUIDANCE ON CLAIMS SUBMISSION</vt:lpstr>
      <vt:lpstr>CONTACT INFORMATION</vt:lpstr>
      <vt:lpstr>Q/A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METROPLUS HEALTH PLAN</dc:title>
  <dc:creator>Charles, Sheila</dc:creator>
  <cp:lastModifiedBy>Charles, Sheila</cp:lastModifiedBy>
  <cp:revision>103</cp:revision>
  <dcterms:created xsi:type="dcterms:W3CDTF">2021-02-19T02:32:35Z</dcterms:created>
  <dcterms:modified xsi:type="dcterms:W3CDTF">2021-04-20T00:47:46Z</dcterms:modified>
</cp:coreProperties>
</file>